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39"/>
  </p:notesMasterIdLst>
  <p:sldIdLst>
    <p:sldId id="256" r:id="rId2"/>
    <p:sldId id="257" r:id="rId3"/>
    <p:sldId id="258" r:id="rId4"/>
    <p:sldId id="259" r:id="rId5"/>
    <p:sldId id="260" r:id="rId6"/>
    <p:sldId id="261" r:id="rId7"/>
    <p:sldId id="262" r:id="rId8"/>
    <p:sldId id="263" r:id="rId9"/>
    <p:sldId id="264" r:id="rId10"/>
    <p:sldId id="265" r:id="rId11"/>
    <p:sldId id="266" r:id="rId12"/>
    <p:sldId id="269" r:id="rId13"/>
    <p:sldId id="271" r:id="rId14"/>
    <p:sldId id="272" r:id="rId15"/>
    <p:sldId id="270" r:id="rId16"/>
    <p:sldId id="295" r:id="rId17"/>
    <p:sldId id="273" r:id="rId18"/>
    <p:sldId id="274" r:id="rId19"/>
    <p:sldId id="275" r:id="rId20"/>
    <p:sldId id="276" r:id="rId21"/>
    <p:sldId id="277" r:id="rId22"/>
    <p:sldId id="278" r:id="rId23"/>
    <p:sldId id="280" r:id="rId24"/>
    <p:sldId id="281" r:id="rId25"/>
    <p:sldId id="283" r:id="rId26"/>
    <p:sldId id="284" r:id="rId27"/>
    <p:sldId id="285" r:id="rId28"/>
    <p:sldId id="286" r:id="rId29"/>
    <p:sldId id="282" r:id="rId30"/>
    <p:sldId id="287" r:id="rId31"/>
    <p:sldId id="288" r:id="rId32"/>
    <p:sldId id="290" r:id="rId33"/>
    <p:sldId id="289" r:id="rId34"/>
    <p:sldId id="291" r:id="rId35"/>
    <p:sldId id="293" r:id="rId36"/>
    <p:sldId id="294" r:id="rId37"/>
    <p:sldId id="268" r:id="rId3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5A7843B-E95A-4331-9427-4A1DEC4C65E8}" type="datetimeFigureOut">
              <a:rPr lang="en-US" smtClean="0"/>
              <a:t>9/23/2024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7C89451-FF7B-4A04-AA1D-D57123EADD15}" type="slidenum">
              <a:rPr lang="en-US" smtClean="0"/>
              <a:t>‹#›</a:t>
            </a:fld>
            <a:endParaRPr lang="en-US"/>
          </a:p>
        </p:txBody>
      </p:sp>
    </p:spTree>
    <p:extLst>
      <p:ext uri="{BB962C8B-B14F-4D97-AF65-F5344CB8AC3E}">
        <p14:creationId xmlns:p14="http://schemas.microsoft.com/office/powerpoint/2010/main" val="18813283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7C89451-FF7B-4A04-AA1D-D57123EADD15}" type="slidenum">
              <a:rPr lang="en-US" smtClean="0"/>
              <a:t>8</a:t>
            </a:fld>
            <a:endParaRPr lang="en-US"/>
          </a:p>
        </p:txBody>
      </p:sp>
    </p:spTree>
    <p:extLst>
      <p:ext uri="{BB962C8B-B14F-4D97-AF65-F5344CB8AC3E}">
        <p14:creationId xmlns:p14="http://schemas.microsoft.com/office/powerpoint/2010/main" val="367418706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32" name="Straight Connector 31"/>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4"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Isosceles Triangle 26"/>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30"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31" name="Isosceles Triangle 30"/>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9" name="Isosceles Triangle 18"/>
            <p:cNvSpPr/>
            <p:nvPr/>
          </p:nvSpPr>
          <p:spPr>
            <a:xfrm rot="10800000">
              <a:off x="0" y="0"/>
              <a:ext cx="842596" cy="5666154"/>
            </a:xfrm>
            <a:prstGeom prst="triangle">
              <a:avLst>
                <a:gd name="adj" fmla="val 10000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507067" y="2404534"/>
            <a:ext cx="7766936"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507067" y="4050833"/>
            <a:ext cx="7766936"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5" y="609600"/>
            <a:ext cx="8596668"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366139" y="3632200"/>
            <a:ext cx="722452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470400"/>
            <a:ext cx="8596668"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0" name="TextBox 19"/>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2" name="TextBox 21"/>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latin typeface="Arial"/>
              </a:rPr>
              <a:t>”</a:t>
            </a:r>
            <a:endParaRPr lang="en-US" dirty="0">
              <a:solidFill>
                <a:schemeClr val="accent1">
                  <a:lumMod val="60000"/>
                  <a:lumOff val="40000"/>
                </a:schemeClr>
              </a:solidFill>
              <a:latin typeface="Arial"/>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77335" y="1931988"/>
            <a:ext cx="8596668"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931334" y="609600"/>
            <a:ext cx="8094134"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
        <p:nvSpPr>
          <p:cNvPr id="24" name="TextBox 23"/>
          <p:cNvSpPr txBox="1"/>
          <p:nvPr/>
        </p:nvSpPr>
        <p:spPr>
          <a:xfrm>
            <a:off x="541870" y="790378"/>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8893011" y="2886556"/>
            <a:ext cx="609600"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5799" y="609600"/>
            <a:ext cx="8588203"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77332" y="4013200"/>
            <a:ext cx="8596669"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77335" y="4527448"/>
            <a:ext cx="8596668"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55C6B4A9-1611-4792-9094-5F34BCA07E0B}" type="datetimeFigureOut">
              <a:rPr lang="en-US" dirty="0"/>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9333C77-0158-454C-844F-B7AB9BD7DAD4}"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967673" y="609599"/>
            <a:ext cx="1304743"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77335" y="609600"/>
            <a:ext cx="7060150" cy="5251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60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B61BEF0D-F0BB-DE4B-95CE-6DB70DBA9567}" type="datetimeFigureOut">
              <a:rPr lang="en-US" dirty="0"/>
              <a:pPr/>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77335" y="2700867"/>
            <a:ext cx="8596668"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77335" y="4527448"/>
            <a:ext cx="8596668"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61BEF0D-F0BB-DE4B-95CE-6DB70DBA9567}" type="datetimeFigureOut">
              <a:rPr lang="en-US" dirty="0"/>
              <a:pPr/>
              <a:t>9/23/2024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77334" y="2160589"/>
            <a:ext cx="4184035" cy="388077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089970" y="2160589"/>
            <a:ext cx="4184034" cy="388077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B712588-04B1-427B-82EE-E8DB90309F08}"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FF9F0C5-380F-41C2-899A-BAC0F0927E16}"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75745" y="2160983"/>
            <a:ext cx="4185623"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75745" y="2737245"/>
            <a:ext cx="4185623"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088383" y="2160983"/>
            <a:ext cx="4185618"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088384" y="2737245"/>
            <a:ext cx="4185617"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B61BEF0D-F0BB-DE4B-95CE-6DB70DBA9567}" type="datetimeFigureOut">
              <a:rPr lang="en-US" dirty="0"/>
              <a:pPr/>
              <a:t>9/23/2024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77334" y="609600"/>
            <a:ext cx="8596668"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B61BEF0D-F0BB-DE4B-95CE-6DB70DBA9567}" type="datetimeFigureOut">
              <a:rPr lang="en-US" dirty="0"/>
              <a:pPr/>
              <a:t>9/23/2024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61BEF0D-F0BB-DE4B-95CE-6DB70DBA9567}" type="datetimeFigureOut">
              <a:rPr lang="en-US" dirty="0"/>
              <a:pPr/>
              <a:t>9/23/2024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1498604"/>
            <a:ext cx="3854528"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4760461" y="514924"/>
            <a:ext cx="4513541"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77334" y="2777069"/>
            <a:ext cx="3854528" cy="2584449"/>
          </a:xfrm>
        </p:spPr>
        <p:txBody>
          <a:bodyPr>
            <a:normAutofit/>
          </a:bodyPr>
          <a:lstStyle>
            <a:lvl1pPr marL="0" indent="0">
              <a:buNone/>
              <a:defRPr sz="1400"/>
            </a:lvl1pPr>
            <a:lvl2pPr marL="457063" indent="0">
              <a:buNone/>
              <a:defRPr sz="1400"/>
            </a:lvl2pPr>
            <a:lvl3pPr marL="914126" indent="0">
              <a:buNone/>
              <a:defRPr sz="1200"/>
            </a:lvl3pPr>
            <a:lvl4pPr marL="1371189" indent="0">
              <a:buNone/>
              <a:defRPr sz="1000"/>
            </a:lvl4pPr>
            <a:lvl5pPr marL="1828251" indent="0">
              <a:buNone/>
              <a:defRPr sz="1000"/>
            </a:lvl5pPr>
            <a:lvl6pPr marL="2285314" indent="0">
              <a:buNone/>
              <a:defRPr sz="1000"/>
            </a:lvl6pPr>
            <a:lvl7pPr marL="2742377" indent="0">
              <a:buNone/>
              <a:defRPr sz="1000"/>
            </a:lvl7pPr>
            <a:lvl8pPr marL="3199440" indent="0">
              <a:buNone/>
              <a:defRPr sz="1000"/>
            </a:lvl8pPr>
            <a:lvl9pPr marL="3656503"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2A54C80-263E-416B-A8E0-580EDEADCBDC}" type="datetimeFigureOut">
              <a:rPr lang="en-US" dirty="0"/>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519954A3-9DFD-4C44-94BA-B95130A3BA1C}"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77334" y="4800600"/>
            <a:ext cx="8596667"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77334" y="609600"/>
            <a:ext cx="8596668"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77334" y="5367338"/>
            <a:ext cx="8596667"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61BEF0D-F0BB-DE4B-95CE-6DB70DBA9567}" type="datetimeFigureOut">
              <a:rPr lang="en-US" dirty="0"/>
              <a:pPr/>
              <a:t>9/23/2024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217C01CDF565}" type="slidenum">
              <a:rPr lang="en-US" dirty="0"/>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Group 6"/>
          <p:cNvGrpSpPr/>
          <p:nvPr/>
        </p:nvGrpSpPr>
        <p:grpSpPr>
          <a:xfrm>
            <a:off x="0" y="-8467"/>
            <a:ext cx="12192000" cy="6866467"/>
            <a:chOff x="0" y="-8467"/>
            <a:chExt cx="12192000" cy="6866467"/>
          </a:xfrm>
        </p:grpSpPr>
        <p:cxnSp>
          <p:nvCxnSpPr>
            <p:cNvPr id="20" name="Straight Connector 19"/>
            <p:cNvCxnSpPr/>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22" name="Rectangle 23"/>
            <p:cNvSpPr/>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Rectangle 25"/>
            <p:cNvSpPr/>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Isosceles Triangle 23"/>
            <p:cNvSpPr/>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Rectangle 27"/>
            <p:cNvSpPr/>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6" name="Rectangle 28"/>
            <p:cNvSpPr/>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7" name="Rectangle 29"/>
            <p:cNvSpPr/>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Isosceles Triangle 27"/>
            <p:cNvSpPr/>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9" name="Isosceles Triangle 28"/>
            <p:cNvSpPr/>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77334" y="609600"/>
            <a:ext cx="8596668"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77334" y="2160589"/>
            <a:ext cx="8596668"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205133" y="6041362"/>
            <a:ext cx="911939"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61BEF0D-F0BB-DE4B-95CE-6DB70DBA9567}" type="datetimeFigureOut">
              <a:rPr lang="en-US" dirty="0"/>
              <a:pPr/>
              <a:t>9/23/2024</a:t>
            </a:fld>
            <a:endParaRPr lang="en-US" dirty="0"/>
          </a:p>
        </p:txBody>
      </p:sp>
      <p:sp>
        <p:nvSpPr>
          <p:cNvPr id="5" name="Footer Placeholder 4"/>
          <p:cNvSpPr>
            <a:spLocks noGrp="1"/>
          </p:cNvSpPr>
          <p:nvPr>
            <p:ph type="ftr" sz="quarter" idx="3"/>
          </p:nvPr>
        </p:nvSpPr>
        <p:spPr>
          <a:xfrm>
            <a:off x="677334" y="6041362"/>
            <a:ext cx="6297612" cy="365125"/>
          </a:xfrm>
          <a:prstGeom prst="rect">
            <a:avLst/>
          </a:prstGeom>
        </p:spPr>
        <p:txBody>
          <a:bodyPr vert="horz" lIns="91440" tIns="45720" rIns="91440" bIns="45720" rtlCol="0" anchor="ctr"/>
          <a:lstStyle>
            <a:lvl1pPr algn="l">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590663" y="6041362"/>
            <a:ext cx="683339" cy="365125"/>
          </a:xfrm>
          <a:prstGeom prst="rect">
            <a:avLst/>
          </a:prstGeom>
        </p:spPr>
        <p:txBody>
          <a:bodyPr vert="horz" lIns="91440" tIns="45720" rIns="91440" bIns="45720" rtlCol="0" anchor="ctr"/>
          <a:lstStyle>
            <a:lvl1pPr algn="r">
              <a:defRPr sz="900">
                <a:solidFill>
                  <a:schemeClr val="accent1"/>
                </a:solidFill>
              </a:defRPr>
            </a:lvl1pPr>
          </a:lstStyle>
          <a:p>
            <a:fld id="{D57F1E4F-1CFF-5643-939E-217C01CDF565}" type="slidenum">
              <a:rPr lang="en-US" dirty="0"/>
              <a:pPr/>
              <a:t>‹#›</a:t>
            </a:fld>
            <a:endParaRPr lang="en-US" dirty="0"/>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65" r:id="rId4"/>
    <p:sldLayoutId id="2147483653" r:id="rId5"/>
    <p:sldLayoutId id="2147483654" r:id="rId6"/>
    <p:sldLayoutId id="2147483655" r:id="rId7"/>
    <p:sldLayoutId id="2147483666" r:id="rId8"/>
    <p:sldLayoutId id="2147483657" r:id="rId9"/>
    <p:sldLayoutId id="2147483660" r:id="rId10"/>
    <p:sldLayoutId id="2147483661" r:id="rId11"/>
    <p:sldLayoutId id="2147483662" r:id="rId12"/>
    <p:sldLayoutId id="2147483663" r:id="rId13"/>
    <p:sldLayoutId id="2147483664" r:id="rId14"/>
    <p:sldLayoutId id="2147483667" r:id="rId15"/>
    <p:sldLayoutId id="2147483659"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18.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23.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png"/><Relationship Id="rId1" Type="http://schemas.openxmlformats.org/officeDocument/2006/relationships/slideLayout" Target="../slideLayouts/slideLayout2.xml"/><Relationship Id="rId4" Type="http://schemas.openxmlformats.org/officeDocument/2006/relationships/image" Target="../media/image37.png"/></Relationships>
</file>

<file path=ppt/slides/_rels/slide25.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106904" y="168593"/>
            <a:ext cx="8576111" cy="2492990"/>
          </a:xfrm>
          <a:prstGeom prst="rect">
            <a:avLst/>
          </a:prstGeom>
          <a:noFill/>
        </p:spPr>
        <p:txBody>
          <a:bodyPr wrap="square" rtlCol="0">
            <a:spAutoFit/>
          </a:bodyPr>
          <a:lstStyle/>
          <a:p>
            <a:r>
              <a:rPr lang="en-US" sz="2400" b="1" dirty="0">
                <a:solidFill>
                  <a:srgbClr val="FF0000"/>
                </a:solidFill>
                <a:latin typeface="Times New Roman" panose="02020603050405020304" pitchFamily="18" charset="0"/>
                <a:cs typeface="Times New Roman" panose="02020603050405020304" pitchFamily="18" charset="0"/>
              </a:rPr>
              <a:t>DAN TRI AGRICULTURAL PRODUCT PROCESSING FACTORY DV COMPANY LIMITED</a:t>
            </a:r>
          </a:p>
          <a:p>
            <a:r>
              <a:rPr lang="en-US" dirty="0">
                <a:solidFill>
                  <a:srgbClr val="00B0F0"/>
                </a:solidFill>
                <a:latin typeface="Times New Roman" panose="02020603050405020304" pitchFamily="18" charset="0"/>
                <a:cs typeface="Times New Roman" panose="02020603050405020304" pitchFamily="18" charset="0"/>
              </a:rPr>
              <a:t>Address : 927/2 Provincial road 43, </a:t>
            </a:r>
            <a:r>
              <a:rPr lang="en-US" dirty="0" err="1">
                <a:solidFill>
                  <a:srgbClr val="00B0F0"/>
                </a:solidFill>
                <a:latin typeface="Times New Roman" panose="02020603050405020304" pitchFamily="18" charset="0"/>
                <a:cs typeface="Times New Roman" panose="02020603050405020304" pitchFamily="18" charset="0"/>
              </a:rPr>
              <a:t>Binh</a:t>
            </a:r>
            <a:r>
              <a:rPr lang="en-US" dirty="0">
                <a:solidFill>
                  <a:srgbClr val="00B0F0"/>
                </a:solidFill>
                <a:latin typeface="Times New Roman" panose="02020603050405020304" pitchFamily="18" charset="0"/>
                <a:cs typeface="Times New Roman" panose="02020603050405020304" pitchFamily="18" charset="0"/>
              </a:rPr>
              <a:t> </a:t>
            </a:r>
            <a:r>
              <a:rPr lang="en-US" dirty="0" err="1">
                <a:solidFill>
                  <a:srgbClr val="00B0F0"/>
                </a:solidFill>
                <a:latin typeface="Times New Roman" panose="02020603050405020304" pitchFamily="18" charset="0"/>
                <a:cs typeface="Times New Roman" panose="02020603050405020304" pitchFamily="18" charset="0"/>
              </a:rPr>
              <a:t>Chieu</a:t>
            </a:r>
            <a:r>
              <a:rPr lang="en-US" dirty="0">
                <a:solidFill>
                  <a:srgbClr val="00B0F0"/>
                </a:solidFill>
                <a:latin typeface="Times New Roman" panose="02020603050405020304" pitchFamily="18" charset="0"/>
                <a:cs typeface="Times New Roman" panose="02020603050405020304" pitchFamily="18" charset="0"/>
              </a:rPr>
              <a:t> Ward, Thu Duc, Ho Chi Minh city</a:t>
            </a:r>
          </a:p>
          <a:p>
            <a:r>
              <a:rPr lang="en-US" dirty="0">
                <a:solidFill>
                  <a:srgbClr val="00B0F0"/>
                </a:solidFill>
                <a:latin typeface="Times New Roman" panose="02020603050405020304" pitchFamily="18" charset="0"/>
                <a:cs typeface="Times New Roman" panose="02020603050405020304" pitchFamily="18" charset="0"/>
              </a:rPr>
              <a:t>Office Address: No. 02, Street 4, Tam </a:t>
            </a:r>
            <a:r>
              <a:rPr lang="en-US" dirty="0" err="1">
                <a:solidFill>
                  <a:srgbClr val="00B0F0"/>
                </a:solidFill>
                <a:latin typeface="Times New Roman" panose="02020603050405020304" pitchFamily="18" charset="0"/>
                <a:cs typeface="Times New Roman" panose="02020603050405020304" pitchFamily="18" charset="0"/>
              </a:rPr>
              <a:t>Binh</a:t>
            </a:r>
            <a:r>
              <a:rPr lang="en-US" dirty="0">
                <a:solidFill>
                  <a:srgbClr val="00B0F0"/>
                </a:solidFill>
                <a:latin typeface="Times New Roman" panose="02020603050405020304" pitchFamily="18" charset="0"/>
                <a:cs typeface="Times New Roman" panose="02020603050405020304" pitchFamily="18" charset="0"/>
              </a:rPr>
              <a:t> Residential Area, Quarter 12, Tam </a:t>
            </a:r>
            <a:r>
              <a:rPr lang="en-US" dirty="0" err="1">
                <a:solidFill>
                  <a:srgbClr val="00B0F0"/>
                </a:solidFill>
                <a:latin typeface="Times New Roman" panose="02020603050405020304" pitchFamily="18" charset="0"/>
                <a:cs typeface="Times New Roman" panose="02020603050405020304" pitchFamily="18" charset="0"/>
              </a:rPr>
              <a:t>Binh</a:t>
            </a:r>
            <a:r>
              <a:rPr lang="en-US" dirty="0">
                <a:solidFill>
                  <a:srgbClr val="00B0F0"/>
                </a:solidFill>
                <a:latin typeface="Times New Roman" panose="02020603050405020304" pitchFamily="18" charset="0"/>
                <a:cs typeface="Times New Roman" panose="02020603050405020304" pitchFamily="18" charset="0"/>
              </a:rPr>
              <a:t>, Thu Duc, HCM city.</a:t>
            </a:r>
          </a:p>
          <a:p>
            <a:r>
              <a:rPr lang="en-US" dirty="0">
                <a:solidFill>
                  <a:srgbClr val="00B0F0"/>
                </a:solidFill>
                <a:latin typeface="Times New Roman" panose="02020603050405020304" pitchFamily="18" charset="0"/>
                <a:cs typeface="Times New Roman" panose="02020603050405020304" pitchFamily="18" charset="0"/>
              </a:rPr>
              <a:t>Factory: Lot 5A, Street 3, Quang </a:t>
            </a:r>
            <a:r>
              <a:rPr lang="en-US" dirty="0" err="1">
                <a:solidFill>
                  <a:srgbClr val="00B0F0"/>
                </a:solidFill>
                <a:latin typeface="Times New Roman" panose="02020603050405020304" pitchFamily="18" charset="0"/>
                <a:cs typeface="Times New Roman" panose="02020603050405020304" pitchFamily="18" charset="0"/>
              </a:rPr>
              <a:t>Phu</a:t>
            </a:r>
            <a:r>
              <a:rPr lang="en-US" dirty="0">
                <a:solidFill>
                  <a:srgbClr val="00B0F0"/>
                </a:solidFill>
                <a:latin typeface="Times New Roman" panose="02020603050405020304" pitchFamily="18" charset="0"/>
                <a:cs typeface="Times New Roman" panose="02020603050405020304" pitchFamily="18" charset="0"/>
              </a:rPr>
              <a:t> Industrial Park, Quang Ngai City</a:t>
            </a:r>
          </a:p>
          <a:p>
            <a:pPr marL="285750" indent="-285750">
              <a:buFontTx/>
              <a:buChar char="-"/>
            </a:pPr>
            <a:r>
              <a:rPr lang="en-US" dirty="0">
                <a:solidFill>
                  <a:srgbClr val="00B0F0"/>
                </a:solidFill>
                <a:latin typeface="Times New Roman" panose="02020603050405020304" pitchFamily="18" charset="0"/>
                <a:cs typeface="Times New Roman" panose="02020603050405020304" pitchFamily="18" charset="0"/>
              </a:rPr>
              <a:t>Tax code: </a:t>
            </a:r>
            <a:r>
              <a:rPr lang="en-US" u="sng" dirty="0">
                <a:solidFill>
                  <a:srgbClr val="00B0F0"/>
                </a:solidFill>
                <a:latin typeface="Times New Roman" panose="02020603050405020304" pitchFamily="18" charset="0"/>
                <a:cs typeface="Times New Roman" panose="02020603050405020304" pitchFamily="18" charset="0"/>
              </a:rPr>
              <a:t>0317983768</a:t>
            </a:r>
            <a:r>
              <a:rPr lang="en-US" dirty="0">
                <a:solidFill>
                  <a:srgbClr val="00B0F0"/>
                </a:solidFill>
                <a:latin typeface="Times New Roman" panose="02020603050405020304" pitchFamily="18" charset="0"/>
                <a:cs typeface="Times New Roman" panose="02020603050405020304" pitchFamily="18" charset="0"/>
              </a:rPr>
              <a:t> </a:t>
            </a:r>
          </a:p>
          <a:p>
            <a:pPr marL="285750" indent="-285750">
              <a:buFontTx/>
              <a:buChar char="-"/>
            </a:pPr>
            <a:r>
              <a:rPr lang="en-US" dirty="0">
                <a:solidFill>
                  <a:srgbClr val="00B0F0"/>
                </a:solidFill>
                <a:latin typeface="Times New Roman" panose="02020603050405020304" pitchFamily="18" charset="0"/>
                <a:cs typeface="Times New Roman" panose="02020603050405020304" pitchFamily="18" charset="0"/>
              </a:rPr>
              <a:t>Phone : </a:t>
            </a:r>
            <a:r>
              <a:rPr lang="en-US" u="sng" dirty="0">
                <a:solidFill>
                  <a:srgbClr val="00B0F0"/>
                </a:solidFill>
                <a:latin typeface="Times New Roman" panose="02020603050405020304" pitchFamily="18" charset="0"/>
                <a:cs typeface="Times New Roman" panose="02020603050405020304" pitchFamily="18" charset="0"/>
              </a:rPr>
              <a:t>0924.67.44.79 (</a:t>
            </a:r>
            <a:r>
              <a:rPr lang="en-US" u="sng" dirty="0" err="1">
                <a:solidFill>
                  <a:srgbClr val="00B0F0"/>
                </a:solidFill>
                <a:latin typeface="Times New Roman" panose="02020603050405020304" pitchFamily="18" charset="0"/>
                <a:cs typeface="Times New Roman" panose="02020603050405020304" pitchFamily="18" charset="0"/>
              </a:rPr>
              <a:t>Mr</a:t>
            </a:r>
            <a:r>
              <a:rPr lang="en-US" u="sng" dirty="0">
                <a:solidFill>
                  <a:srgbClr val="00B0F0"/>
                </a:solidFill>
                <a:latin typeface="Times New Roman" panose="02020603050405020304" pitchFamily="18" charset="0"/>
                <a:cs typeface="Times New Roman" panose="02020603050405020304" pitchFamily="18" charset="0"/>
              </a:rPr>
              <a:t> </a:t>
            </a:r>
            <a:r>
              <a:rPr lang="en-US" u="sng" dirty="0" err="1">
                <a:solidFill>
                  <a:srgbClr val="00B0F0"/>
                </a:solidFill>
                <a:latin typeface="Times New Roman" panose="02020603050405020304" pitchFamily="18" charset="0"/>
                <a:cs typeface="Times New Roman" panose="02020603050405020304" pitchFamily="18" charset="0"/>
              </a:rPr>
              <a:t>Lenh</a:t>
            </a:r>
            <a:r>
              <a:rPr lang="en-US" u="sng" dirty="0">
                <a:solidFill>
                  <a:srgbClr val="00B0F0"/>
                </a:solidFill>
                <a:latin typeface="Times New Roman" panose="02020603050405020304" pitchFamily="18" charset="0"/>
                <a:cs typeface="Times New Roman" panose="02020603050405020304" pitchFamily="18" charset="0"/>
              </a:rPr>
              <a:t>)</a:t>
            </a:r>
            <a:endParaRPr lang="en-US" dirty="0">
              <a:solidFill>
                <a:srgbClr val="00B0F0"/>
              </a:solidFill>
              <a:latin typeface="Times New Roman" panose="02020603050405020304" pitchFamily="18" charset="0"/>
              <a:cs typeface="Times New Roman" panose="02020603050405020304" pitchFamily="18" charset="0"/>
            </a:endParaRPr>
          </a:p>
        </p:txBody>
      </p:sp>
      <p:sp>
        <p:nvSpPr>
          <p:cNvPr id="5" name="TextBox 4"/>
          <p:cNvSpPr txBox="1"/>
          <p:nvPr/>
        </p:nvSpPr>
        <p:spPr>
          <a:xfrm>
            <a:off x="5601490" y="2845778"/>
            <a:ext cx="3057247" cy="523220"/>
          </a:xfrm>
          <a:prstGeom prst="rect">
            <a:avLst/>
          </a:prstGeom>
          <a:noFill/>
        </p:spPr>
        <p:txBody>
          <a:bodyPr wrap="none" rtlCol="0">
            <a:spAutoFit/>
          </a:bodyPr>
          <a:lstStyle/>
          <a:p>
            <a:r>
              <a:rPr lang="en-US" sz="2800" b="1" dirty="0">
                <a:latin typeface="Times New Roman" panose="02020603050405020304" pitchFamily="18" charset="0"/>
                <a:cs typeface="Times New Roman" panose="02020603050405020304" pitchFamily="18" charset="0"/>
              </a:rPr>
              <a:t>INTRODUCTION</a:t>
            </a:r>
          </a:p>
        </p:txBody>
      </p:sp>
      <p:sp>
        <p:nvSpPr>
          <p:cNvPr id="6" name="TextBox 5"/>
          <p:cNvSpPr txBox="1"/>
          <p:nvPr/>
        </p:nvSpPr>
        <p:spPr>
          <a:xfrm>
            <a:off x="4620125" y="3414407"/>
            <a:ext cx="5832910" cy="3170099"/>
          </a:xfrm>
          <a:prstGeom prst="rect">
            <a:avLst/>
          </a:prstGeom>
          <a:noFill/>
        </p:spPr>
        <p:txBody>
          <a:bodyPr wrap="square" rtlCol="0">
            <a:spAutoFit/>
          </a:bodyPr>
          <a:lstStyle/>
          <a:p>
            <a:pPr algn="just"/>
            <a:r>
              <a:rPr lang="en-US" sz="2000" dirty="0" err="1">
                <a:latin typeface="Times New Roman" panose="02020603050405020304" pitchFamily="18" charset="0"/>
                <a:cs typeface="Times New Roman" panose="02020603050405020304" pitchFamily="18" charset="0"/>
              </a:rPr>
              <a:t>Dân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Trí</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là đơn vị sản xuất, gia công và cung cấp các mặt hàng nông sản đông lạnh nguyên chất, chất lượng cao, an toàn, có nguồn gốc rõ ràng. Chúng tôi trân trọng giới thiệu đến quý khách hàng như sau:</a:t>
            </a:r>
            <a:endParaRPr lang="en-US" sz="2000" dirty="0">
              <a:latin typeface="Times New Roman" panose="02020603050405020304" pitchFamily="18" charset="0"/>
              <a:cs typeface="Times New Roman" panose="02020603050405020304" pitchFamily="18" charset="0"/>
            </a:endParaRPr>
          </a:p>
          <a:p>
            <a:pPr algn="just"/>
            <a:endParaRPr lang="en-US" sz="2000" dirty="0">
              <a:latin typeface="Times New Roman" panose="02020603050405020304" pitchFamily="18" charset="0"/>
              <a:cs typeface="Times New Roman" panose="02020603050405020304" pitchFamily="18" charset="0"/>
            </a:endParaRPr>
          </a:p>
          <a:p>
            <a:pPr algn="just"/>
            <a:r>
              <a:rPr lang="en-US" sz="2000" dirty="0">
                <a:latin typeface="Times New Roman" panose="02020603050405020304" pitchFamily="18" charset="0"/>
                <a:cs typeface="Times New Roman" panose="02020603050405020304" pitchFamily="18" charset="0"/>
              </a:rPr>
              <a:t>Dan Tri is a unit specializing in manufacturing, processing, and supplying high-quality, safe, and pure frozen agricultural products with clear origins. We are pleased to introduce to our valued customers the following:</a:t>
            </a:r>
          </a:p>
        </p:txBody>
      </p:sp>
      <p:pic>
        <p:nvPicPr>
          <p:cNvPr id="7" name="Picture 6"/>
          <p:cNvPicPr>
            <a:picLocks noChangeAspect="1"/>
          </p:cNvPicPr>
          <p:nvPr/>
        </p:nvPicPr>
        <p:blipFill>
          <a:blip r:embed="rId2"/>
          <a:stretch>
            <a:fillRect/>
          </a:stretch>
        </p:blipFill>
        <p:spPr>
          <a:xfrm>
            <a:off x="415195" y="3033669"/>
            <a:ext cx="1179010" cy="1499830"/>
          </a:xfrm>
          <a:prstGeom prst="rect">
            <a:avLst/>
          </a:prstGeom>
        </p:spPr>
      </p:pic>
      <p:pic>
        <p:nvPicPr>
          <p:cNvPr id="8" name="Picture 7"/>
          <p:cNvPicPr>
            <a:picLocks noChangeAspect="1"/>
          </p:cNvPicPr>
          <p:nvPr/>
        </p:nvPicPr>
        <p:blipFill>
          <a:blip r:embed="rId3"/>
          <a:stretch>
            <a:fillRect/>
          </a:stretch>
        </p:blipFill>
        <p:spPr>
          <a:xfrm>
            <a:off x="1594205" y="3368998"/>
            <a:ext cx="1179010" cy="1847895"/>
          </a:xfrm>
          <a:prstGeom prst="rect">
            <a:avLst/>
          </a:prstGeom>
        </p:spPr>
      </p:pic>
      <p:pic>
        <p:nvPicPr>
          <p:cNvPr id="3" name="Picture 2">
            <a:extLst>
              <a:ext uri="{FF2B5EF4-FFF2-40B4-BE49-F238E27FC236}">
                <a16:creationId xmlns:a16="http://schemas.microsoft.com/office/drawing/2014/main" id="{13CC057B-446A-4B7D-974F-C4720C2D70CE}"/>
              </a:ext>
            </a:extLst>
          </p:cNvPr>
          <p:cNvPicPr>
            <a:picLocks noChangeAspect="1"/>
          </p:cNvPicPr>
          <p:nvPr/>
        </p:nvPicPr>
        <p:blipFill>
          <a:blip r:embed="rId4"/>
          <a:stretch>
            <a:fillRect/>
          </a:stretch>
        </p:blipFill>
        <p:spPr>
          <a:xfrm>
            <a:off x="2775384" y="4196418"/>
            <a:ext cx="1286477" cy="1626865"/>
          </a:xfrm>
          <a:prstGeom prst="rect">
            <a:avLst/>
          </a:prstGeom>
        </p:spPr>
      </p:pic>
    </p:spTree>
    <p:extLst>
      <p:ext uri="{BB962C8B-B14F-4D97-AF65-F5344CB8AC3E}">
        <p14:creationId xmlns:p14="http://schemas.microsoft.com/office/powerpoint/2010/main" val="242612767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99849" y="86628"/>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3917482" y="1039477"/>
            <a:ext cx="6083166" cy="5539978"/>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Khoai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môn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r>
              <a:rPr lang="en-US" sz="2400" b="1"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Lựa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500g/</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 1kg/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a:t>
            </a:r>
          </a:p>
          <a:p>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:-18°C</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Taro</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Select the best roots, process by cutting into pieces or according to the required size.</a:t>
            </a:r>
          </a:p>
          <a:p>
            <a:r>
              <a:rPr lang="en-US" sz="2400" dirty="0">
                <a:latin typeface="Times New Roman" panose="02020603050405020304" pitchFamily="18" charset="0"/>
                <a:cs typeface="Times New Roman" panose="02020603050405020304" pitchFamily="18" charset="0"/>
              </a:rPr>
              <a:t>Packaging: 500g per PE bag, 1kg per PE bag.</a:t>
            </a:r>
          </a:p>
          <a:p>
            <a:r>
              <a:rPr lang="en-US" sz="2400" dirty="0">
                <a:latin typeface="Times New Roman" panose="02020603050405020304" pitchFamily="18" charset="0"/>
                <a:cs typeface="Times New Roman" panose="02020603050405020304" pitchFamily="18" charset="0"/>
              </a:rPr>
              <a:t>Storage: -18°C.</a:t>
            </a:r>
          </a:p>
          <a:p>
            <a:r>
              <a:rPr lang="en-US" sz="2400" dirty="0">
                <a:latin typeface="Times New Roman" panose="02020603050405020304" pitchFamily="18" charset="0"/>
                <a:cs typeface="Times New Roman" panose="02020603050405020304" pitchFamily="18" charset="0"/>
              </a:rPr>
              <a:t>Shelf life: 24 months.</a:t>
            </a:r>
          </a:p>
          <a:p>
            <a:endParaRPr lang="en-US" sz="2400" dirty="0">
              <a:latin typeface="Times New Roman" panose="02020603050405020304" pitchFamily="18" charset="0"/>
              <a:cs typeface="Times New Roman" panose="02020603050405020304" pitchFamily="18" charset="0"/>
            </a:endParaRPr>
          </a:p>
          <a:p>
            <a:endParaRPr lang="en-US" dirty="0"/>
          </a:p>
        </p:txBody>
      </p:sp>
      <p:sp>
        <p:nvSpPr>
          <p:cNvPr id="6" name="AutoShape 2" descr="Khoai Môn đông lạnh – MTFruit | Fruit &amp; Vegetables Global Supplier"/>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AutoShape 4" descr="Khoai Môn đông lạnh – MTFruit | Fruit &amp; Vegetables Global Supplier"/>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8" name="Picture 7"/>
          <p:cNvPicPr>
            <a:picLocks noChangeAspect="1"/>
          </p:cNvPicPr>
          <p:nvPr/>
        </p:nvPicPr>
        <p:blipFill>
          <a:blip r:embed="rId2"/>
          <a:stretch>
            <a:fillRect/>
          </a:stretch>
        </p:blipFill>
        <p:spPr>
          <a:xfrm>
            <a:off x="264357" y="1232008"/>
            <a:ext cx="3335492" cy="3965634"/>
          </a:xfrm>
          <a:prstGeom prst="rect">
            <a:avLst/>
          </a:prstGeom>
        </p:spPr>
      </p:pic>
    </p:spTree>
    <p:extLst>
      <p:ext uri="{BB962C8B-B14F-4D97-AF65-F5344CB8AC3E}">
        <p14:creationId xmlns:p14="http://schemas.microsoft.com/office/powerpoint/2010/main" val="418518896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6337" y="211756"/>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4774130" y="1328286"/>
            <a:ext cx="5553777" cy="4801314"/>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Củ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năng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IQF</a:t>
            </a:r>
          </a:p>
          <a:p>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Water Chestnuts</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Preprocessed: Peeled, cleaned, vacuum packed, and frozen using IQF (Individually Quick Frozen) method.</a:t>
            </a:r>
          </a:p>
          <a:p>
            <a:r>
              <a:rPr lang="en-US" sz="2400" dirty="0">
                <a:latin typeface="Times New Roman" panose="02020603050405020304" pitchFamily="18" charset="0"/>
                <a:cs typeface="Times New Roman" panose="02020603050405020304" pitchFamily="18" charset="0"/>
              </a:rPr>
              <a:t>Packaging: As per request.</a:t>
            </a:r>
          </a:p>
          <a:p>
            <a:r>
              <a:rPr lang="en-US" sz="2400" dirty="0">
                <a:latin typeface="Times New Roman" panose="02020603050405020304" pitchFamily="18" charset="0"/>
                <a:cs typeface="Times New Roman" panose="02020603050405020304" pitchFamily="18" charset="0"/>
              </a:rPr>
              <a:t>Shelf life: 24 months</a:t>
            </a:r>
          </a:p>
          <a:p>
            <a:endParaRPr lang="en-US" dirty="0"/>
          </a:p>
        </p:txBody>
      </p:sp>
      <p:pic>
        <p:nvPicPr>
          <p:cNvPr id="6" name="Picture 5"/>
          <p:cNvPicPr>
            <a:picLocks noChangeAspect="1"/>
          </p:cNvPicPr>
          <p:nvPr/>
        </p:nvPicPr>
        <p:blipFill>
          <a:blip r:embed="rId2"/>
          <a:stretch>
            <a:fillRect/>
          </a:stretch>
        </p:blipFill>
        <p:spPr>
          <a:xfrm>
            <a:off x="130611" y="1561697"/>
            <a:ext cx="4134427" cy="3038899"/>
          </a:xfrm>
          <a:prstGeom prst="rect">
            <a:avLst/>
          </a:prstGeom>
        </p:spPr>
      </p:pic>
    </p:spTree>
    <p:extLst>
      <p:ext uri="{BB962C8B-B14F-4D97-AF65-F5344CB8AC3E}">
        <p14:creationId xmlns:p14="http://schemas.microsoft.com/office/powerpoint/2010/main" val="73953484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6337" y="211756"/>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4650305" y="2109336"/>
            <a:ext cx="5553777" cy="283154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2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Nước mía đông lạnh nguyên chất</a:t>
            </a:r>
            <a:endParaRPr kumimoji="0" lang="vi-VN" sz="1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Đóng gói trong túi 01kg hoặc chai </a:t>
            </a:r>
            <a:r>
              <a:rPr lang="en-US" dirty="0" err="1">
                <a:latin typeface="Times New Roman" panose="02020603050405020304" pitchFamily="18" charset="0"/>
                <a:cs typeface="Times New Roman" panose="02020603050405020304" pitchFamily="18" charset="0"/>
              </a:rPr>
              <a:t>Nhựa</a:t>
            </a:r>
            <a:r>
              <a:rPr lang="en-US" dirty="0">
                <a:latin typeface="Times New Roman" panose="02020603050405020304" pitchFamily="18" charset="0"/>
                <a:cs typeface="Times New Roman" panose="02020603050405020304" pitchFamily="18" charset="0"/>
              </a:rPr>
              <a:t> </a:t>
            </a:r>
            <a:r>
              <a:rPr kumimoji="0" lang="vi-VN" sz="1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theo yêu cầu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Độ Brix ≥ 12</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1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Hạn sử dụng: 24 tháng</a:t>
            </a:r>
            <a:endParaRPr kumimoji="0" lang="en-US" sz="1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r>
              <a:rPr lang="en-US" b="1" dirty="0">
                <a:latin typeface="Times New Roman" panose="02020603050405020304" pitchFamily="18" charset="0"/>
                <a:cs typeface="Times New Roman" panose="02020603050405020304" pitchFamily="18" charset="0"/>
              </a:rPr>
              <a:t>Cold pure sugarcane juice</a:t>
            </a:r>
          </a:p>
          <a:p>
            <a:r>
              <a:rPr lang="en-US" dirty="0">
                <a:latin typeface="Times New Roman" panose="02020603050405020304" pitchFamily="18" charset="0"/>
                <a:cs typeface="Times New Roman" panose="02020603050405020304" pitchFamily="18" charset="0"/>
              </a:rPr>
              <a:t>Packed in 1kg bags or plastic bottles upon request</a:t>
            </a:r>
          </a:p>
          <a:p>
            <a:r>
              <a:rPr lang="en-US" dirty="0">
                <a:latin typeface="Times New Roman" panose="02020603050405020304" pitchFamily="18" charset="0"/>
                <a:cs typeface="Times New Roman" panose="02020603050405020304" pitchFamily="18" charset="0"/>
              </a:rPr>
              <a:t>Degree Brix ≥ 12</a:t>
            </a:r>
          </a:p>
          <a:p>
            <a:r>
              <a:rPr lang="en-US" dirty="0">
                <a:latin typeface="Times New Roman" panose="02020603050405020304" pitchFamily="18" charset="0"/>
                <a:cs typeface="Times New Roman" panose="02020603050405020304" pitchFamily="18" charset="0"/>
              </a:rPr>
              <a:t>Number of uses: 24 months</a:t>
            </a:r>
          </a:p>
        </p:txBody>
      </p:sp>
      <p:pic>
        <p:nvPicPr>
          <p:cNvPr id="7" name="Picture 6">
            <a:extLst>
              <a:ext uri="{FF2B5EF4-FFF2-40B4-BE49-F238E27FC236}">
                <a16:creationId xmlns:a16="http://schemas.microsoft.com/office/drawing/2014/main" id="{E8448DD0-06D6-47B8-B0C8-48DE236D4A27}"/>
              </a:ext>
            </a:extLst>
          </p:cNvPr>
          <p:cNvPicPr>
            <a:picLocks noChangeAspect="1"/>
          </p:cNvPicPr>
          <p:nvPr/>
        </p:nvPicPr>
        <p:blipFill>
          <a:blip r:embed="rId2"/>
          <a:stretch>
            <a:fillRect/>
          </a:stretch>
        </p:blipFill>
        <p:spPr>
          <a:xfrm>
            <a:off x="819698" y="2387809"/>
            <a:ext cx="3085551" cy="2274597"/>
          </a:xfrm>
          <a:prstGeom prst="rect">
            <a:avLst/>
          </a:prstGeom>
        </p:spPr>
      </p:pic>
    </p:spTree>
    <p:extLst>
      <p:ext uri="{BB962C8B-B14F-4D97-AF65-F5344CB8AC3E}">
        <p14:creationId xmlns:p14="http://schemas.microsoft.com/office/powerpoint/2010/main" val="42226785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6337" y="211756"/>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4497404" y="811399"/>
            <a:ext cx="6013384" cy="600164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Mía</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đông</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lạnh</a:t>
            </a:r>
            <a:endPar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Giống</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mía</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Mía</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M16 (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Mía</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xanh</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Độ</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Brix: 12-14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Cạo</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vỏ</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cắt</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40cm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tùy</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theo</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yêu</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cầu</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KH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Đóng</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gói</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Thùng</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10 kg;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Bảo</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quản</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-18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độ</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Hạn</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sử</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dụng</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24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tháng</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kể</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từ</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ngày</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sản</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xuất</a:t>
            </a:r>
            <a:endPar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Frozen sugar cane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Sugarcane variety: M16 sugarcane (Green sugarcane); Degree Brix: 12-14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Peel the skin and cut it into 40cm lengths depending on customer's requirements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Packaging: 10 kg carton; Storage: -18 degrees Celsius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Expiry date: 24 months from date of manufacture</a:t>
            </a:r>
          </a:p>
        </p:txBody>
      </p:sp>
      <p:pic>
        <p:nvPicPr>
          <p:cNvPr id="7" name="Picture 6">
            <a:extLst>
              <a:ext uri="{FF2B5EF4-FFF2-40B4-BE49-F238E27FC236}">
                <a16:creationId xmlns:a16="http://schemas.microsoft.com/office/drawing/2014/main" id="{0D0E76B6-7887-4462-9E36-19D08BB517BB}"/>
              </a:ext>
            </a:extLst>
          </p:cNvPr>
          <p:cNvPicPr>
            <a:picLocks noChangeAspect="1"/>
          </p:cNvPicPr>
          <p:nvPr/>
        </p:nvPicPr>
        <p:blipFill>
          <a:blip r:embed="rId2"/>
          <a:stretch>
            <a:fillRect/>
          </a:stretch>
        </p:blipFill>
        <p:spPr>
          <a:xfrm>
            <a:off x="896253" y="2346207"/>
            <a:ext cx="1653443" cy="1205516"/>
          </a:xfrm>
          <a:prstGeom prst="rect">
            <a:avLst/>
          </a:prstGeom>
        </p:spPr>
      </p:pic>
      <p:pic>
        <p:nvPicPr>
          <p:cNvPr id="8" name="Picture 7">
            <a:extLst>
              <a:ext uri="{FF2B5EF4-FFF2-40B4-BE49-F238E27FC236}">
                <a16:creationId xmlns:a16="http://schemas.microsoft.com/office/drawing/2014/main" id="{B2C3AFD9-EB48-4064-AAA3-79FC89B66134}"/>
              </a:ext>
            </a:extLst>
          </p:cNvPr>
          <p:cNvPicPr>
            <a:picLocks noChangeAspect="1"/>
          </p:cNvPicPr>
          <p:nvPr/>
        </p:nvPicPr>
        <p:blipFill>
          <a:blip r:embed="rId3"/>
          <a:stretch>
            <a:fillRect/>
          </a:stretch>
        </p:blipFill>
        <p:spPr>
          <a:xfrm>
            <a:off x="2549696" y="2346207"/>
            <a:ext cx="1653442" cy="1205516"/>
          </a:xfrm>
          <a:prstGeom prst="rect">
            <a:avLst/>
          </a:prstGeom>
        </p:spPr>
      </p:pic>
      <p:pic>
        <p:nvPicPr>
          <p:cNvPr id="10" name="Picture 9">
            <a:extLst>
              <a:ext uri="{FF2B5EF4-FFF2-40B4-BE49-F238E27FC236}">
                <a16:creationId xmlns:a16="http://schemas.microsoft.com/office/drawing/2014/main" id="{7276E6A1-8EE1-4387-890A-301B4D78EB4B}"/>
              </a:ext>
            </a:extLst>
          </p:cNvPr>
          <p:cNvPicPr>
            <a:picLocks noChangeAspect="1"/>
          </p:cNvPicPr>
          <p:nvPr/>
        </p:nvPicPr>
        <p:blipFill>
          <a:blip r:embed="rId4"/>
          <a:stretch>
            <a:fillRect/>
          </a:stretch>
        </p:blipFill>
        <p:spPr>
          <a:xfrm>
            <a:off x="896253" y="3551723"/>
            <a:ext cx="3306885" cy="1205517"/>
          </a:xfrm>
          <a:prstGeom prst="rect">
            <a:avLst/>
          </a:prstGeom>
        </p:spPr>
      </p:pic>
    </p:spTree>
    <p:extLst>
      <p:ext uri="{BB962C8B-B14F-4D97-AF65-F5344CB8AC3E}">
        <p14:creationId xmlns:p14="http://schemas.microsoft.com/office/powerpoint/2010/main" val="42810503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6337" y="211756"/>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4497404" y="811399"/>
            <a:ext cx="6013384" cy="5755422"/>
          </a:xfrm>
          <a:prstGeom prst="rect">
            <a:avLst/>
          </a:prstGeom>
          <a:noFill/>
        </p:spPr>
        <p:txBody>
          <a:bodyPr wrap="square" rtlCol="0">
            <a:spAutoFit/>
          </a:bodyPr>
          <a:lstStyle/>
          <a:p>
            <a:r>
              <a:rPr lang="vi-VN" sz="3200" b="1" dirty="0">
                <a:latin typeface="Times New Roman" panose="02020603050405020304" pitchFamily="18" charset="0"/>
                <a:cs typeface="Times New Roman" panose="02020603050405020304" pitchFamily="18" charset="0"/>
              </a:rPr>
              <a:t>Mía </a:t>
            </a:r>
            <a:r>
              <a:rPr lang="en-US" sz="3200" b="1" dirty="0" err="1">
                <a:latin typeface="Times New Roman" panose="02020603050405020304" pitchFamily="18" charset="0"/>
                <a:cs typeface="Times New Roman" panose="02020603050405020304" pitchFamily="18" charset="0"/>
              </a:rPr>
              <a:t>tím</a:t>
            </a:r>
            <a:r>
              <a:rPr lang="en-US" sz="3200" b="1" dirty="0">
                <a:latin typeface="Times New Roman" panose="02020603050405020304" pitchFamily="18" charset="0"/>
                <a:cs typeface="Times New Roman" panose="02020603050405020304" pitchFamily="18" charset="0"/>
              </a:rPr>
              <a:t> </a:t>
            </a:r>
            <a:r>
              <a:rPr lang="en-US" sz="3200" b="1" dirty="0" err="1">
                <a:latin typeface="Times New Roman" panose="02020603050405020304" pitchFamily="18" charset="0"/>
                <a:cs typeface="Times New Roman" panose="02020603050405020304" pitchFamily="18" charset="0"/>
              </a:rPr>
              <a:t>cắt</a:t>
            </a:r>
            <a:r>
              <a:rPr lang="en-US" sz="3200" b="1" dirty="0">
                <a:latin typeface="Times New Roman" panose="02020603050405020304" pitchFamily="18" charset="0"/>
                <a:cs typeface="Times New Roman" panose="02020603050405020304" pitchFamily="18" charset="0"/>
              </a:rPr>
              <a:t> 3-5cm</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Giống mía: Mía tím </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Độ Brix: 1</a:t>
            </a:r>
            <a:r>
              <a:rPr lang="en-US" sz="2400" dirty="0">
                <a:latin typeface="Times New Roman" panose="02020603050405020304" pitchFamily="18" charset="0"/>
                <a:cs typeface="Times New Roman" panose="02020603050405020304" pitchFamily="18" charset="0"/>
              </a:rPr>
              <a:t>2-14</a:t>
            </a:r>
            <a:r>
              <a:rPr lang="vi-VN"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Gọt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vỏ</a:t>
            </a:r>
            <a:r>
              <a:rPr lang="vi-VN" sz="2400" dirty="0">
                <a:latin typeface="Times New Roman" panose="02020603050405020304" pitchFamily="18" charset="0"/>
                <a:cs typeface="Times New Roman" panose="02020603050405020304" pitchFamily="18" charset="0"/>
              </a:rPr>
              <a:t>, cắt </a:t>
            </a:r>
            <a:r>
              <a:rPr lang="en-US" sz="2400" dirty="0">
                <a:latin typeface="Times New Roman" panose="02020603050405020304" pitchFamily="18" charset="0"/>
                <a:cs typeface="Times New Roman" panose="02020603050405020304" pitchFamily="18" charset="0"/>
              </a:rPr>
              <a:t>3-4</a:t>
            </a:r>
            <a:r>
              <a:rPr lang="vi-VN" sz="2400" dirty="0">
                <a:latin typeface="Times New Roman" panose="02020603050405020304" pitchFamily="18" charset="0"/>
                <a:cs typeface="Times New Roman" panose="02020603050405020304" pitchFamily="18" charset="0"/>
              </a:rPr>
              <a:t>cm tùy theo yêu cầu</a:t>
            </a:r>
            <a:r>
              <a:rPr lang="en-US" sz="2400" dirty="0">
                <a:latin typeface="Times New Roman" panose="02020603050405020304" pitchFamily="18" charset="0"/>
                <a:cs typeface="Times New Roman" panose="02020603050405020304" pitchFamily="18" charset="0"/>
              </a:rPr>
              <a:t> KH</a:t>
            </a:r>
            <a:endParaRPr lang="vi-VN"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Đóng gói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Thùng</a:t>
            </a:r>
            <a:r>
              <a:rPr lang="en-US" sz="2400" dirty="0">
                <a:latin typeface="Times New Roman" panose="02020603050405020304" pitchFamily="18" charset="0"/>
                <a:cs typeface="Times New Roman" panose="02020603050405020304" pitchFamily="18" charset="0"/>
              </a:rPr>
              <a:t> 10 kg</a:t>
            </a:r>
          </a:p>
          <a:p>
            <a:r>
              <a:rPr lang="vi-VN" sz="2400" dirty="0">
                <a:latin typeface="Times New Roman" panose="02020603050405020304" pitchFamily="18" charset="0"/>
                <a:cs typeface="Times New Roman" panose="02020603050405020304" pitchFamily="18" charset="0"/>
              </a:rPr>
              <a:t>Bảo quản: </a:t>
            </a:r>
            <a:r>
              <a:rPr lang="en-US" sz="2400" dirty="0">
                <a:latin typeface="Times New Roman" panose="02020603050405020304" pitchFamily="18" charset="0"/>
                <a:cs typeface="Times New Roman" panose="02020603050405020304" pitchFamily="18" charset="0"/>
              </a:rPr>
              <a:t>-18</a:t>
            </a:r>
            <a:r>
              <a:rPr lang="vi-VN" sz="2400" dirty="0">
                <a:latin typeface="Times New Roman" panose="02020603050405020304" pitchFamily="18" charset="0"/>
                <a:cs typeface="Times New Roman" panose="02020603050405020304" pitchFamily="18" charset="0"/>
              </a:rPr>
              <a:t> độ C</a:t>
            </a:r>
          </a:p>
          <a:p>
            <a:r>
              <a:rPr lang="vi-VN" sz="2400" dirty="0">
                <a:latin typeface="Times New Roman" panose="02020603050405020304" pitchFamily="18" charset="0"/>
                <a:cs typeface="Times New Roman" panose="02020603050405020304" pitchFamily="18" charset="0"/>
              </a:rPr>
              <a:t>Hạn sử dụng: </a:t>
            </a:r>
            <a:r>
              <a:rPr lang="en-US" sz="2400" dirty="0">
                <a:latin typeface="Times New Roman" panose="02020603050405020304" pitchFamily="18" charset="0"/>
                <a:cs typeface="Times New Roman" panose="02020603050405020304" pitchFamily="18" charset="0"/>
              </a:rPr>
              <a:t>24 </a:t>
            </a:r>
            <a:r>
              <a:rPr lang="vi-VN" sz="2400" dirty="0">
                <a:latin typeface="Times New Roman" panose="02020603050405020304" pitchFamily="18" charset="0"/>
                <a:cs typeface="Times New Roman" panose="02020603050405020304" pitchFamily="18" charset="0"/>
              </a:rPr>
              <a:t>tháng kể từ ngày sản xuất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Purple sugar cane cut 3-5cm</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Sugarcane variety: Purple sugarcane; Degree Brix: 12-14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Peel and cut 3-4cm depending on customer requirements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Packaging: 10kg box</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Storage: -18 degrees Celsius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Expiry date: 24 months</a:t>
            </a:r>
          </a:p>
        </p:txBody>
      </p:sp>
      <p:pic>
        <p:nvPicPr>
          <p:cNvPr id="6" name="Picture 5">
            <a:extLst>
              <a:ext uri="{FF2B5EF4-FFF2-40B4-BE49-F238E27FC236}">
                <a16:creationId xmlns:a16="http://schemas.microsoft.com/office/drawing/2014/main" id="{CFF6BAEB-1A82-4381-9A55-EC6F9DF5617F}"/>
              </a:ext>
            </a:extLst>
          </p:cNvPr>
          <p:cNvPicPr>
            <a:picLocks noChangeAspect="1"/>
          </p:cNvPicPr>
          <p:nvPr/>
        </p:nvPicPr>
        <p:blipFill>
          <a:blip r:embed="rId2"/>
          <a:stretch>
            <a:fillRect/>
          </a:stretch>
        </p:blipFill>
        <p:spPr>
          <a:xfrm>
            <a:off x="1213196" y="2087597"/>
            <a:ext cx="2467342" cy="2927165"/>
          </a:xfrm>
          <a:prstGeom prst="rect">
            <a:avLst/>
          </a:prstGeom>
        </p:spPr>
      </p:pic>
    </p:spTree>
    <p:extLst>
      <p:ext uri="{BB962C8B-B14F-4D97-AF65-F5344CB8AC3E}">
        <p14:creationId xmlns:p14="http://schemas.microsoft.com/office/powerpoint/2010/main" val="417437594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6337" y="211756"/>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4545530" y="956811"/>
            <a:ext cx="5553777" cy="55399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Xoài</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xay</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nhuyễn</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đông</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lạnh</a:t>
            </a:r>
            <a:endPar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phụ</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thực</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phẩm</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chất</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tạo</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màu</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chất</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bảo</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quản</a:t>
            </a:r>
            <a:endPar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Loại</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xoài</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Keo</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Độ</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Brix ≥ 13</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Đóng</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gói</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trong</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túi</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PE 1kg, 5kg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hoặc</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theo</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cầu</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khách</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hàng</a:t>
            </a:r>
            <a:endPar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Thời</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hạn</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sử</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dụng</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24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tháng</a:t>
            </a:r>
            <a:endPar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Frozen mango puree </a:t>
            </a:r>
          </a:p>
          <a:p>
            <a:r>
              <a:rPr lang="en-US" sz="2400" dirty="0">
                <a:latin typeface="Times New Roman" panose="02020603050405020304" pitchFamily="18" charset="0"/>
                <a:cs typeface="Times New Roman" panose="02020603050405020304" pitchFamily="18" charset="0"/>
              </a:rPr>
              <a:t>No food additives, no colorants, no preservatives</a:t>
            </a:r>
          </a:p>
          <a:p>
            <a:r>
              <a:rPr lang="en-US" sz="2400" dirty="0">
                <a:latin typeface="Times New Roman" panose="02020603050405020304" pitchFamily="18" charset="0"/>
                <a:cs typeface="Times New Roman" panose="02020603050405020304" pitchFamily="18" charset="0"/>
              </a:rPr>
              <a:t>Mango type: </a:t>
            </a:r>
            <a:r>
              <a:rPr lang="en-US" sz="2400" dirty="0" err="1">
                <a:latin typeface="Times New Roman" panose="02020603050405020304" pitchFamily="18" charset="0"/>
                <a:cs typeface="Times New Roman" panose="02020603050405020304" pitchFamily="18" charset="0"/>
              </a:rPr>
              <a:t>Kawe</a:t>
            </a:r>
            <a:r>
              <a:rPr lang="en-US" sz="2400" dirty="0">
                <a:latin typeface="Times New Roman" panose="02020603050405020304" pitchFamily="18" charset="0"/>
                <a:cs typeface="Times New Roman" panose="02020603050405020304" pitchFamily="18" charset="0"/>
              </a:rPr>
              <a:t>; Degree Brix ≥ 13</a:t>
            </a:r>
          </a:p>
          <a:p>
            <a:r>
              <a:rPr lang="en-US" sz="2400" dirty="0">
                <a:latin typeface="Times New Roman" panose="02020603050405020304" pitchFamily="18" charset="0"/>
                <a:cs typeface="Times New Roman" panose="02020603050405020304" pitchFamily="18" charset="0"/>
              </a:rPr>
              <a:t>Packed in 1kg, 5kg PE bags or according to customer requirements</a:t>
            </a:r>
          </a:p>
          <a:p>
            <a:r>
              <a:rPr lang="en-US" sz="2400" dirty="0">
                <a:latin typeface="Times New Roman" panose="02020603050405020304" pitchFamily="18" charset="0"/>
                <a:cs typeface="Times New Roman" panose="02020603050405020304" pitchFamily="18" charset="0"/>
              </a:rPr>
              <a:t>Expiry date: 24 months</a:t>
            </a:r>
          </a:p>
        </p:txBody>
      </p:sp>
      <p:pic>
        <p:nvPicPr>
          <p:cNvPr id="6" name="Picture 5">
            <a:extLst>
              <a:ext uri="{FF2B5EF4-FFF2-40B4-BE49-F238E27FC236}">
                <a16:creationId xmlns:a16="http://schemas.microsoft.com/office/drawing/2014/main" id="{6ACAA76C-0192-4068-B872-EC8D97F405DA}"/>
              </a:ext>
            </a:extLst>
          </p:cNvPr>
          <p:cNvPicPr>
            <a:picLocks noChangeAspect="1"/>
          </p:cNvPicPr>
          <p:nvPr/>
        </p:nvPicPr>
        <p:blipFill>
          <a:blip r:embed="rId2"/>
          <a:stretch>
            <a:fillRect/>
          </a:stretch>
        </p:blipFill>
        <p:spPr>
          <a:xfrm>
            <a:off x="1109279" y="2220181"/>
            <a:ext cx="2467341" cy="2417637"/>
          </a:xfrm>
          <a:prstGeom prst="rect">
            <a:avLst/>
          </a:prstGeom>
        </p:spPr>
      </p:pic>
    </p:spTree>
    <p:extLst>
      <p:ext uri="{BB962C8B-B14F-4D97-AF65-F5344CB8AC3E}">
        <p14:creationId xmlns:p14="http://schemas.microsoft.com/office/powerpoint/2010/main" val="20634015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6337" y="211756"/>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4622532" y="858087"/>
            <a:ext cx="5553777" cy="5632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Xoài</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cắt</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hạt</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lựu</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đông</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lạnh</a:t>
            </a:r>
            <a:endPar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Xoài</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cắt</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má</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đông</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lạnh</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đạt</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tiêu</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chuẩn</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sau</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phụ</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gia</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thực</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phẩm</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chất</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tạo</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màu</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không</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chất</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bảo</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quản</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Độ</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Brix ≥ 13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Đóng</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gói</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10 kg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hoặc</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theo</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yêu</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cầu</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khách</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hàng</a:t>
            </a:r>
            <a:endPar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Hạn</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sử</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dụng</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24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tháng</a:t>
            </a:r>
            <a:endPar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Frozen diced mango</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Frozen mango cheeks meet the following standards: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No food additives, no colorants, no </a:t>
            </a:r>
            <a:r>
              <a:rPr kumimoji="0" lang="en-US" sz="2400" b="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preservatives.Degree</a:t>
            </a: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Brix ≥ 13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Packed in 10kg or according to customer's request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Expiry date: 24 months</a:t>
            </a:r>
          </a:p>
        </p:txBody>
      </p:sp>
      <p:pic>
        <p:nvPicPr>
          <p:cNvPr id="8" name="Picture 7">
            <a:extLst>
              <a:ext uri="{FF2B5EF4-FFF2-40B4-BE49-F238E27FC236}">
                <a16:creationId xmlns:a16="http://schemas.microsoft.com/office/drawing/2014/main" id="{4AA1A56A-7558-4A1D-9FF6-731CF71C4EDF}"/>
              </a:ext>
            </a:extLst>
          </p:cNvPr>
          <p:cNvPicPr>
            <a:picLocks noChangeAspect="1"/>
          </p:cNvPicPr>
          <p:nvPr/>
        </p:nvPicPr>
        <p:blipFill>
          <a:blip r:embed="rId2"/>
          <a:stretch>
            <a:fillRect/>
          </a:stretch>
        </p:blipFill>
        <p:spPr>
          <a:xfrm>
            <a:off x="1243062" y="1901845"/>
            <a:ext cx="2395287" cy="1527155"/>
          </a:xfrm>
          <a:prstGeom prst="rect">
            <a:avLst/>
          </a:prstGeom>
        </p:spPr>
      </p:pic>
      <p:pic>
        <p:nvPicPr>
          <p:cNvPr id="10" name="Picture 9">
            <a:extLst>
              <a:ext uri="{FF2B5EF4-FFF2-40B4-BE49-F238E27FC236}">
                <a16:creationId xmlns:a16="http://schemas.microsoft.com/office/drawing/2014/main" id="{61CBCA51-DA65-472C-BF04-2980DD0B211C}"/>
              </a:ext>
            </a:extLst>
          </p:cNvPr>
          <p:cNvPicPr>
            <a:picLocks noChangeAspect="1"/>
          </p:cNvPicPr>
          <p:nvPr/>
        </p:nvPicPr>
        <p:blipFill>
          <a:blip r:embed="rId3"/>
          <a:stretch>
            <a:fillRect/>
          </a:stretch>
        </p:blipFill>
        <p:spPr>
          <a:xfrm>
            <a:off x="1246337" y="3419375"/>
            <a:ext cx="2392012" cy="1995034"/>
          </a:xfrm>
          <a:prstGeom prst="rect">
            <a:avLst/>
          </a:prstGeom>
        </p:spPr>
      </p:pic>
    </p:spTree>
    <p:extLst>
      <p:ext uri="{BB962C8B-B14F-4D97-AF65-F5344CB8AC3E}">
        <p14:creationId xmlns:p14="http://schemas.microsoft.com/office/powerpoint/2010/main" val="420413262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6337" y="211756"/>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4497403" y="811399"/>
            <a:ext cx="6456145"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Dứa cắt đông lạnh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Loại dứa: Nữ hoàng, MD2, Mật ong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Đóng gói 10kg hoặc theo yêu cầu của khách hàng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Kích thước: theo yêu cầu của khách hàng</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Độ Brix: 10-14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Đóng băng -18 độ 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Ngày hết hạn: 24 tháng</a:t>
            </a:r>
            <a:endPar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Frozen cut pineapple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Pineapple type: Queen, MD2, Honey</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Packed in 10kg or according to customer's request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Size: according to customer's request. Degree Brix: 10-14</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Freezing -18 degrees Celsius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Expiry date: 24 months</a:t>
            </a:r>
          </a:p>
        </p:txBody>
      </p:sp>
      <p:pic>
        <p:nvPicPr>
          <p:cNvPr id="3" name="Picture 2">
            <a:extLst>
              <a:ext uri="{FF2B5EF4-FFF2-40B4-BE49-F238E27FC236}">
                <a16:creationId xmlns:a16="http://schemas.microsoft.com/office/drawing/2014/main" id="{4D546B2E-BAFE-403C-91CF-B52E7517812F}"/>
              </a:ext>
            </a:extLst>
          </p:cNvPr>
          <p:cNvPicPr>
            <a:picLocks noChangeAspect="1"/>
          </p:cNvPicPr>
          <p:nvPr/>
        </p:nvPicPr>
        <p:blipFill>
          <a:blip r:embed="rId2"/>
          <a:stretch>
            <a:fillRect/>
          </a:stretch>
        </p:blipFill>
        <p:spPr>
          <a:xfrm>
            <a:off x="1358565" y="2156059"/>
            <a:ext cx="1172879" cy="1203157"/>
          </a:xfrm>
          <a:prstGeom prst="rect">
            <a:avLst/>
          </a:prstGeom>
        </p:spPr>
      </p:pic>
      <p:pic>
        <p:nvPicPr>
          <p:cNvPr id="8" name="Picture 7">
            <a:extLst>
              <a:ext uri="{FF2B5EF4-FFF2-40B4-BE49-F238E27FC236}">
                <a16:creationId xmlns:a16="http://schemas.microsoft.com/office/drawing/2014/main" id="{0826685D-692E-488E-B620-E9C45A7FB82F}"/>
              </a:ext>
            </a:extLst>
          </p:cNvPr>
          <p:cNvPicPr>
            <a:picLocks noChangeAspect="1"/>
          </p:cNvPicPr>
          <p:nvPr/>
        </p:nvPicPr>
        <p:blipFill>
          <a:blip r:embed="rId3"/>
          <a:stretch>
            <a:fillRect/>
          </a:stretch>
        </p:blipFill>
        <p:spPr>
          <a:xfrm>
            <a:off x="2531444" y="2156059"/>
            <a:ext cx="1172879" cy="1203157"/>
          </a:xfrm>
          <a:prstGeom prst="rect">
            <a:avLst/>
          </a:prstGeom>
        </p:spPr>
      </p:pic>
      <p:pic>
        <p:nvPicPr>
          <p:cNvPr id="9" name="Picture 8">
            <a:extLst>
              <a:ext uri="{FF2B5EF4-FFF2-40B4-BE49-F238E27FC236}">
                <a16:creationId xmlns:a16="http://schemas.microsoft.com/office/drawing/2014/main" id="{143EB710-7603-40CE-9B90-29DB89BD2B69}"/>
              </a:ext>
            </a:extLst>
          </p:cNvPr>
          <p:cNvPicPr>
            <a:picLocks noChangeAspect="1"/>
          </p:cNvPicPr>
          <p:nvPr/>
        </p:nvPicPr>
        <p:blipFill>
          <a:blip r:embed="rId4"/>
          <a:stretch>
            <a:fillRect/>
          </a:stretch>
        </p:blipFill>
        <p:spPr>
          <a:xfrm>
            <a:off x="1358565" y="3359215"/>
            <a:ext cx="2345758" cy="1010653"/>
          </a:xfrm>
          <a:prstGeom prst="rect">
            <a:avLst/>
          </a:prstGeom>
        </p:spPr>
      </p:pic>
    </p:spTree>
    <p:extLst>
      <p:ext uri="{BB962C8B-B14F-4D97-AF65-F5344CB8AC3E}">
        <p14:creationId xmlns:p14="http://schemas.microsoft.com/office/powerpoint/2010/main" val="291693610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6337" y="211756"/>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4497404" y="811399"/>
            <a:ext cx="6013384" cy="5632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Nước cốt chanh đông lạnh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Chanh trái tươi, loại bỏ bớt  phần vỏ  &gt;&gt;&gt; ép nước bỏ hạt.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Đóng gói   5Kg -10kg  hoặc theo yêu cầu của khách hàng.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Đóng băng -18 độ 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Thời hạn sử dụng: 24 tháng.</a:t>
            </a:r>
            <a:endPar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Frozen lemon juice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Fresh lemon, remove the peel &gt;&gt;&gt; squeeze the juice and remove the seeds.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Packaging 5Kg -10kg or according to customer's request.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Freezing -18 degrees Celsius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Shelf life: 24 months.</a:t>
            </a:r>
            <a:endPar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id="{7253B68F-2271-46FA-AD16-A5C65C83C76A}"/>
              </a:ext>
            </a:extLst>
          </p:cNvPr>
          <p:cNvPicPr>
            <a:picLocks noChangeAspect="1"/>
          </p:cNvPicPr>
          <p:nvPr/>
        </p:nvPicPr>
        <p:blipFill>
          <a:blip r:embed="rId2"/>
          <a:stretch>
            <a:fillRect/>
          </a:stretch>
        </p:blipFill>
        <p:spPr>
          <a:xfrm>
            <a:off x="1167635" y="2234080"/>
            <a:ext cx="1893199" cy="2389839"/>
          </a:xfrm>
          <a:prstGeom prst="rect">
            <a:avLst/>
          </a:prstGeom>
        </p:spPr>
      </p:pic>
    </p:spTree>
    <p:extLst>
      <p:ext uri="{BB962C8B-B14F-4D97-AF65-F5344CB8AC3E}">
        <p14:creationId xmlns:p14="http://schemas.microsoft.com/office/powerpoint/2010/main" val="326204522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6337" y="211756"/>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4497404" y="811399"/>
            <a:ext cx="6013384" cy="563231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Hành</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tím</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bóc</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vỏ</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đông</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lạnh</a:t>
            </a:r>
            <a:endPar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Trên</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củ</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hành</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tím</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loại</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bỏ</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phần</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vỏ</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thoái</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hóa</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cắt</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bỏ</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phần</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đầu</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Đóng</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gói</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5Kg -10kg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hoặc</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theo</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yêu</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cầu</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khách</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hàng</a:t>
            </a:r>
            <a:endPar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Đóng</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băng</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-18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độ</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Hạn</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sử</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dụng</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24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tháng</a:t>
            </a:r>
            <a:endPar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Frozen peeled purple onions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On purple onions, remove the degenerated skin and cut off the top.</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Packaging 5Kg -10kg or according to customer's request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Freezing -18 degrees Celsius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Expiry date: 24 months</a:t>
            </a:r>
          </a:p>
        </p:txBody>
      </p:sp>
      <p:pic>
        <p:nvPicPr>
          <p:cNvPr id="3" name="Picture 2">
            <a:extLst>
              <a:ext uri="{FF2B5EF4-FFF2-40B4-BE49-F238E27FC236}">
                <a16:creationId xmlns:a16="http://schemas.microsoft.com/office/drawing/2014/main" id="{3FE4CFFE-D478-4857-9EA0-060FA9F2ABC9}"/>
              </a:ext>
            </a:extLst>
          </p:cNvPr>
          <p:cNvPicPr>
            <a:picLocks noChangeAspect="1"/>
          </p:cNvPicPr>
          <p:nvPr/>
        </p:nvPicPr>
        <p:blipFill>
          <a:blip r:embed="rId2"/>
          <a:stretch>
            <a:fillRect/>
          </a:stretch>
        </p:blipFill>
        <p:spPr>
          <a:xfrm>
            <a:off x="1146929" y="2221887"/>
            <a:ext cx="1889924" cy="2414225"/>
          </a:xfrm>
          <a:prstGeom prst="rect">
            <a:avLst/>
          </a:prstGeom>
        </p:spPr>
      </p:pic>
    </p:spTree>
    <p:extLst>
      <p:ext uri="{BB962C8B-B14F-4D97-AF65-F5344CB8AC3E}">
        <p14:creationId xmlns:p14="http://schemas.microsoft.com/office/powerpoint/2010/main" val="94365378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677897" y="288758"/>
            <a:ext cx="1960793"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PRODUCT</a:t>
            </a:r>
          </a:p>
        </p:txBody>
      </p:sp>
      <p:pic>
        <p:nvPicPr>
          <p:cNvPr id="5" name="Picture 4"/>
          <p:cNvPicPr>
            <a:picLocks noChangeAspect="1"/>
          </p:cNvPicPr>
          <p:nvPr/>
        </p:nvPicPr>
        <p:blipFill>
          <a:blip r:embed="rId2"/>
          <a:stretch>
            <a:fillRect/>
          </a:stretch>
        </p:blipFill>
        <p:spPr>
          <a:xfrm>
            <a:off x="417843" y="1602736"/>
            <a:ext cx="2924583" cy="3724795"/>
          </a:xfrm>
          <a:prstGeom prst="rect">
            <a:avLst/>
          </a:prstGeom>
        </p:spPr>
      </p:pic>
      <p:sp>
        <p:nvSpPr>
          <p:cNvPr id="6" name="TextBox 5"/>
          <p:cNvSpPr txBox="1"/>
          <p:nvPr/>
        </p:nvSpPr>
        <p:spPr>
          <a:xfrm>
            <a:off x="3677897" y="1479975"/>
            <a:ext cx="6553758" cy="5170646"/>
          </a:xfrm>
          <a:prstGeom prst="rect">
            <a:avLst/>
          </a:prstGeom>
          <a:noFill/>
        </p:spPr>
        <p:txBody>
          <a:bodyPr wrap="square" rtlCol="0">
            <a:spAutoFit/>
          </a:bodyPr>
          <a:lstStyle/>
          <a:p>
            <a:pPr marL="342900" indent="-342900">
              <a:buFont typeface="Wingdings" panose="05000000000000000000" pitchFamily="2" charset="2"/>
              <a:buChar char="v"/>
            </a:pPr>
            <a:r>
              <a:rPr lang="vi-VN" sz="2400" b="1" dirty="0">
                <a:latin typeface="Times New Roman" panose="02020603050405020304" pitchFamily="18" charset="0"/>
                <a:cs typeface="Times New Roman" panose="02020603050405020304" pitchFamily="18" charset="0"/>
              </a:rPr>
              <a:t>Nước ép chanh dây đông lạnh (có hạt) </a:t>
            </a:r>
            <a:endParaRPr lang="en-US" sz="2400" b="1"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Sản phẩm nước ép chanh dây đông lạnh (có hạt) đạt tiêu chuẩn sau:</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Độ Brix 14-17 </a:t>
            </a:r>
            <a:endParaRPr lang="en-US" sz="2400" dirty="0">
              <a:latin typeface="Times New Roman" panose="02020603050405020304" pitchFamily="18" charset="0"/>
              <a:cs typeface="Times New Roman" panose="02020603050405020304" pitchFamily="18" charset="0"/>
            </a:endParaRPr>
          </a:p>
          <a:p>
            <a:r>
              <a:rPr lang="vi-VN" sz="2400" dirty="0">
                <a:latin typeface="Times New Roman" panose="02020603050405020304" pitchFamily="18" charset="0"/>
                <a:cs typeface="Times New Roman" panose="02020603050405020304" pitchFamily="18" charset="0"/>
              </a:rPr>
              <a:t>Đóng gói trong 1kg hoặc 5kg PE</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H</a:t>
            </a:r>
            <a:r>
              <a:rPr lang="vi-VN" sz="2400" dirty="0">
                <a:latin typeface="Times New Roman" panose="02020603050405020304" pitchFamily="18" charset="0"/>
                <a:cs typeface="Times New Roman" panose="02020603050405020304" pitchFamily="18" charset="0"/>
              </a:rPr>
              <a:t>oặc đóng chai theo yêu cầu</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Passion Fruit Juice (with seeds)</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Our frozen passion fruit juice (with seeds) meets the following standards:</a:t>
            </a:r>
          </a:p>
          <a:p>
            <a:r>
              <a:rPr lang="en-US" sz="2400" dirty="0">
                <a:latin typeface="Times New Roman" panose="02020603050405020304" pitchFamily="18" charset="0"/>
                <a:cs typeface="Times New Roman" panose="02020603050405020304" pitchFamily="18" charset="0"/>
              </a:rPr>
              <a:t>Brix level: 14-17</a:t>
            </a:r>
          </a:p>
          <a:p>
            <a:r>
              <a:rPr lang="en-US" sz="2400" dirty="0">
                <a:latin typeface="Times New Roman" panose="02020603050405020304" pitchFamily="18" charset="0"/>
                <a:cs typeface="Times New Roman" panose="02020603050405020304" pitchFamily="18" charset="0"/>
              </a:rPr>
              <a:t>Packed in 1kg or 5kg PE bags, or bottled according to customer requirements</a:t>
            </a:r>
          </a:p>
          <a:p>
            <a:endParaRPr lang="en-US" dirty="0"/>
          </a:p>
        </p:txBody>
      </p:sp>
    </p:spTree>
    <p:extLst>
      <p:ext uri="{BB962C8B-B14F-4D97-AF65-F5344CB8AC3E}">
        <p14:creationId xmlns:p14="http://schemas.microsoft.com/office/powerpoint/2010/main" val="180184240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6337" y="211756"/>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4497404" y="811399"/>
            <a:ext cx="6013384"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Tỏi</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bóc</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vỏ</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đông</a:t>
            </a: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b="1"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lạnh</a:t>
            </a:r>
            <a:endPar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Tỏi</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sống</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loại</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bỏ</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phần</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da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thoái</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hóa</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và</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cắt</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đầu</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Đóng</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gói</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5Kg -10kg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hoặc</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theo</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yêu</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cầu</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của</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khách</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hàng</a:t>
            </a:r>
            <a:endPar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Đóng</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băng</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-18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độ</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Thời</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hạn</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sử</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dụng</a:t>
            </a: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 24 </a:t>
            </a:r>
            <a:r>
              <a:rPr kumimoji="0" lang="en-US" sz="2400" i="0" u="none" strike="noStrike" kern="1200" cap="none" spc="0" normalizeH="0" baseline="0" noProof="0" dirty="0" err="1">
                <a:ln>
                  <a:noFill/>
                </a:ln>
                <a:effectLst/>
                <a:uLnTx/>
                <a:uFillTx/>
                <a:latin typeface="Times New Roman" panose="02020603050405020304" pitchFamily="18" charset="0"/>
                <a:ea typeface="+mn-ea"/>
                <a:cs typeface="Times New Roman" panose="02020603050405020304" pitchFamily="18" charset="0"/>
              </a:rPr>
              <a:t>tháng</a:t>
            </a:r>
            <a:endPar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Frozen peeled garlic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Raw garlic, remove the degenerated skin and cut off the head.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Packaging 5Kg -10kg or according to customer's request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Freezing -18 degrees Celsius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Shelf life: 24 months</a:t>
            </a:r>
          </a:p>
        </p:txBody>
      </p:sp>
      <p:pic>
        <p:nvPicPr>
          <p:cNvPr id="6" name="Picture 5">
            <a:extLst>
              <a:ext uri="{FF2B5EF4-FFF2-40B4-BE49-F238E27FC236}">
                <a16:creationId xmlns:a16="http://schemas.microsoft.com/office/drawing/2014/main" id="{2D423EB1-838E-468E-AB0B-B744D82CEC2D}"/>
              </a:ext>
            </a:extLst>
          </p:cNvPr>
          <p:cNvPicPr>
            <a:picLocks noChangeAspect="1"/>
          </p:cNvPicPr>
          <p:nvPr/>
        </p:nvPicPr>
        <p:blipFill>
          <a:blip r:embed="rId2"/>
          <a:stretch>
            <a:fillRect/>
          </a:stretch>
        </p:blipFill>
        <p:spPr>
          <a:xfrm>
            <a:off x="879419" y="2136808"/>
            <a:ext cx="2467342" cy="2373342"/>
          </a:xfrm>
          <a:prstGeom prst="rect">
            <a:avLst/>
          </a:prstGeom>
        </p:spPr>
      </p:pic>
    </p:spTree>
    <p:extLst>
      <p:ext uri="{BB962C8B-B14F-4D97-AF65-F5344CB8AC3E}">
        <p14:creationId xmlns:p14="http://schemas.microsoft.com/office/powerpoint/2010/main" val="111996013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6337" y="211756"/>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4497404" y="811399"/>
            <a:ext cx="6013384"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Gừng xay đông lạnh</a:t>
            </a:r>
            <a:endPar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Gừng tươi, loại bỏ phần vỏ, rửa sạch, diệt khuẩn, nấm mốc &gt;&gt;&gt; Xay nhuyễn</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Đóng gói   5Kg -10kg, Họp 1Kg hoặc theo yêu cầu của khách hàng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Đóng băng -18 độ 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Thời hạn sử dụng: 24 tháng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Frozen ground ginger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Fresh ginger, remove the peel, wash, kill bacteria and mold &gt;&gt;&gt; Grind until smooth</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Packaging 5Kg -10kg, Meeting 1Kg or according to customer's request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Freezing -18 degrees Celsius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Shelf life: 24 months</a:t>
            </a:r>
          </a:p>
        </p:txBody>
      </p:sp>
      <p:pic>
        <p:nvPicPr>
          <p:cNvPr id="2" name="Picture 1">
            <a:extLst>
              <a:ext uri="{FF2B5EF4-FFF2-40B4-BE49-F238E27FC236}">
                <a16:creationId xmlns:a16="http://schemas.microsoft.com/office/drawing/2014/main" id="{F8A76868-D00A-4FFC-8B14-D52856DDA4A8}"/>
              </a:ext>
            </a:extLst>
          </p:cNvPr>
          <p:cNvPicPr>
            <a:picLocks noChangeAspect="1"/>
          </p:cNvPicPr>
          <p:nvPr/>
        </p:nvPicPr>
        <p:blipFill>
          <a:blip r:embed="rId2"/>
          <a:stretch>
            <a:fillRect/>
          </a:stretch>
        </p:blipFill>
        <p:spPr>
          <a:xfrm>
            <a:off x="1004172" y="2143261"/>
            <a:ext cx="2287669" cy="1803098"/>
          </a:xfrm>
          <a:prstGeom prst="rect">
            <a:avLst/>
          </a:prstGeom>
        </p:spPr>
      </p:pic>
      <p:pic>
        <p:nvPicPr>
          <p:cNvPr id="7" name="Picture 6">
            <a:extLst>
              <a:ext uri="{FF2B5EF4-FFF2-40B4-BE49-F238E27FC236}">
                <a16:creationId xmlns:a16="http://schemas.microsoft.com/office/drawing/2014/main" id="{1A95A08D-2E63-4900-A27A-44DD26068E76}"/>
              </a:ext>
            </a:extLst>
          </p:cNvPr>
          <p:cNvPicPr>
            <a:picLocks noChangeAspect="1"/>
          </p:cNvPicPr>
          <p:nvPr/>
        </p:nvPicPr>
        <p:blipFill>
          <a:blip r:embed="rId3"/>
          <a:stretch>
            <a:fillRect/>
          </a:stretch>
        </p:blipFill>
        <p:spPr>
          <a:xfrm>
            <a:off x="1004172" y="3753853"/>
            <a:ext cx="2287669" cy="1803098"/>
          </a:xfrm>
          <a:prstGeom prst="rect">
            <a:avLst/>
          </a:prstGeom>
        </p:spPr>
      </p:pic>
    </p:spTree>
    <p:extLst>
      <p:ext uri="{BB962C8B-B14F-4D97-AF65-F5344CB8AC3E}">
        <p14:creationId xmlns:p14="http://schemas.microsoft.com/office/powerpoint/2010/main" val="176202100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76337" y="211756"/>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4535905" y="991571"/>
            <a:ext cx="6013384" cy="526297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Sả đông lạnh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Sả tươi bỏ vỏ hư &gt;&gt;&gt; Cắt theo yêu cầu.</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Đóng gói 5Kg -10kg hoặc theo yêu cầu của khách hàng.</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Đóng băng -18 độ C</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vi-VN"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Thời hạn sử dụng: 24 tháng.</a:t>
            </a:r>
            <a:endPar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Frozen lemongrass </a:t>
            </a:r>
            <a:endPar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Remove damaged peel from fresh lemongrass &gt;&gt;&gt; Cut as required.</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Packaging 5Kg -10kg or according to customer's request.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Freezing -18 degrees Celsius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i="0" u="none" strike="noStrike" kern="1200" cap="none" spc="0" normalizeH="0" baseline="0" noProof="0" dirty="0">
                <a:ln>
                  <a:noFill/>
                </a:ln>
                <a:effectLst/>
                <a:uLnTx/>
                <a:uFillTx/>
                <a:latin typeface="Times New Roman" panose="02020603050405020304" pitchFamily="18" charset="0"/>
                <a:ea typeface="+mn-ea"/>
                <a:cs typeface="Times New Roman" panose="02020603050405020304" pitchFamily="18" charset="0"/>
              </a:rPr>
              <a:t>Shelf life: 24 months.</a:t>
            </a:r>
          </a:p>
        </p:txBody>
      </p:sp>
      <p:pic>
        <p:nvPicPr>
          <p:cNvPr id="3" name="Picture 2">
            <a:extLst>
              <a:ext uri="{FF2B5EF4-FFF2-40B4-BE49-F238E27FC236}">
                <a16:creationId xmlns:a16="http://schemas.microsoft.com/office/drawing/2014/main" id="{D44F3C0B-ECC1-405D-A898-FF6A55D4E829}"/>
              </a:ext>
            </a:extLst>
          </p:cNvPr>
          <p:cNvPicPr>
            <a:picLocks noChangeAspect="1"/>
          </p:cNvPicPr>
          <p:nvPr/>
        </p:nvPicPr>
        <p:blipFill>
          <a:blip r:embed="rId2"/>
          <a:stretch>
            <a:fillRect/>
          </a:stretch>
        </p:blipFill>
        <p:spPr>
          <a:xfrm>
            <a:off x="1260045" y="1961853"/>
            <a:ext cx="1589033" cy="1147108"/>
          </a:xfrm>
          <a:prstGeom prst="rect">
            <a:avLst/>
          </a:prstGeom>
        </p:spPr>
      </p:pic>
      <p:pic>
        <p:nvPicPr>
          <p:cNvPr id="8" name="Picture 7">
            <a:extLst>
              <a:ext uri="{FF2B5EF4-FFF2-40B4-BE49-F238E27FC236}">
                <a16:creationId xmlns:a16="http://schemas.microsoft.com/office/drawing/2014/main" id="{369B9BA3-CD5A-4D02-BA1A-1A3BB2BA22C3}"/>
              </a:ext>
            </a:extLst>
          </p:cNvPr>
          <p:cNvPicPr>
            <a:picLocks noChangeAspect="1"/>
          </p:cNvPicPr>
          <p:nvPr/>
        </p:nvPicPr>
        <p:blipFill>
          <a:blip r:embed="rId3"/>
          <a:stretch>
            <a:fillRect/>
          </a:stretch>
        </p:blipFill>
        <p:spPr>
          <a:xfrm>
            <a:off x="1260045" y="3108961"/>
            <a:ext cx="1589033" cy="1049153"/>
          </a:xfrm>
          <a:prstGeom prst="rect">
            <a:avLst/>
          </a:prstGeom>
        </p:spPr>
      </p:pic>
      <p:pic>
        <p:nvPicPr>
          <p:cNvPr id="10" name="Picture 9">
            <a:extLst>
              <a:ext uri="{FF2B5EF4-FFF2-40B4-BE49-F238E27FC236}">
                <a16:creationId xmlns:a16="http://schemas.microsoft.com/office/drawing/2014/main" id="{F70FA348-377A-4197-B607-34AFAEF63059}"/>
              </a:ext>
            </a:extLst>
          </p:cNvPr>
          <p:cNvPicPr>
            <a:picLocks noChangeAspect="1"/>
          </p:cNvPicPr>
          <p:nvPr/>
        </p:nvPicPr>
        <p:blipFill>
          <a:blip r:embed="rId4"/>
          <a:stretch>
            <a:fillRect/>
          </a:stretch>
        </p:blipFill>
        <p:spPr>
          <a:xfrm>
            <a:off x="1260045" y="4158114"/>
            <a:ext cx="1589033" cy="1174282"/>
          </a:xfrm>
          <a:prstGeom prst="rect">
            <a:avLst/>
          </a:prstGeom>
        </p:spPr>
      </p:pic>
    </p:spTree>
    <p:extLst>
      <p:ext uri="{BB962C8B-B14F-4D97-AF65-F5344CB8AC3E}">
        <p14:creationId xmlns:p14="http://schemas.microsoft.com/office/powerpoint/2010/main" val="97240687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933923" y="173076"/>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pic>
        <p:nvPicPr>
          <p:cNvPr id="5" name="Picture 4"/>
          <p:cNvPicPr>
            <a:picLocks noChangeAspect="1"/>
          </p:cNvPicPr>
          <p:nvPr/>
        </p:nvPicPr>
        <p:blipFill>
          <a:blip r:embed="rId2"/>
          <a:stretch>
            <a:fillRect/>
          </a:stretch>
        </p:blipFill>
        <p:spPr>
          <a:xfrm>
            <a:off x="781049" y="1581499"/>
            <a:ext cx="3486151" cy="3924152"/>
          </a:xfrm>
          <a:prstGeom prst="rect">
            <a:avLst/>
          </a:prstGeom>
        </p:spPr>
      </p:pic>
      <p:sp>
        <p:nvSpPr>
          <p:cNvPr id="6" name="TextBox 5"/>
          <p:cNvSpPr txBox="1"/>
          <p:nvPr/>
        </p:nvSpPr>
        <p:spPr>
          <a:xfrm>
            <a:off x="4600876" y="1138737"/>
            <a:ext cx="5688530" cy="5909310"/>
          </a:xfrm>
          <a:prstGeom prst="rect">
            <a:avLst/>
          </a:prstGeom>
          <a:noFill/>
        </p:spPr>
        <p:txBody>
          <a:bodyPr wrap="square" rtlCol="0">
            <a:spAutoFit/>
          </a:bodyPr>
          <a:lstStyle/>
          <a:p>
            <a:pPr marL="342900" indent="-342900">
              <a:buFont typeface="Wingdings" panose="05000000000000000000" pitchFamily="2" charset="2"/>
              <a:buChar char="v"/>
            </a:pPr>
            <a:r>
              <a:rPr lang="en-US" sz="2000" b="1" dirty="0" err="1">
                <a:latin typeface="Times New Roman" panose="02020603050405020304" pitchFamily="18" charset="0"/>
                <a:cs typeface="Times New Roman" panose="02020603050405020304" pitchFamily="18" charset="0"/>
              </a:rPr>
              <a:t>Đậu</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phụng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luộc</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lạnh</a:t>
            </a:r>
            <a:endParaRPr lang="en-US" sz="2000" b="1"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Đậu phộng luộc cả vỏ như một món ăn nhẹ. Sau khi rã đông, có thể sử dụng ngay.</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Đóng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yêu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cầu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túi</a:t>
            </a:r>
            <a:r>
              <a:rPr lang="en-US" sz="2000" dirty="0">
                <a:latin typeface="Times New Roman" panose="02020603050405020304" pitchFamily="18" charset="0"/>
                <a:cs typeface="Times New Roman" panose="02020603050405020304" pitchFamily="18" charset="0"/>
              </a:rPr>
              <a:t> PE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hút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túi</a:t>
            </a:r>
            <a:r>
              <a:rPr lang="en-US" sz="2000" dirty="0">
                <a:latin typeface="Times New Roman" panose="02020603050405020304" pitchFamily="18" charset="0"/>
                <a:cs typeface="Times New Roman" panose="02020603050405020304" pitchFamily="18" charset="0"/>
              </a:rPr>
              <a:t> PE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in,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dán</a:t>
            </a:r>
            <a:r>
              <a:rPr lang="en-US" sz="2000" dirty="0">
                <a:latin typeface="Times New Roman" panose="02020603050405020304" pitchFamily="18" charset="0"/>
                <a:cs typeface="Times New Roman" panose="02020603050405020304" pitchFamily="18" charset="0"/>
              </a:rPr>
              <a:t> 1 rider in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a:t>
            </a:r>
          </a:p>
          <a:p>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-18°C </a:t>
            </a:r>
          </a:p>
          <a:p>
            <a:r>
              <a:rPr lang="en-US" sz="2000" dirty="0" err="1">
                <a:latin typeface="Times New Roman" panose="02020603050405020304" pitchFamily="18" charset="0"/>
                <a:cs typeface="Times New Roman" panose="02020603050405020304" pitchFamily="18" charset="0"/>
              </a:rPr>
              <a:t>Hạn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24 </a:t>
            </a:r>
            <a:r>
              <a:rPr lang="en-US" sz="2000" dirty="0" err="1">
                <a:latin typeface="Times New Roman" panose="02020603050405020304" pitchFamily="18" charset="0"/>
                <a:cs typeface="Times New Roman" panose="02020603050405020304" pitchFamily="18" charset="0"/>
              </a:rPr>
              <a:t>tháng</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000" b="1" dirty="0">
                <a:latin typeface="Times New Roman" panose="02020603050405020304" pitchFamily="18" charset="0"/>
                <a:cs typeface="Times New Roman" panose="02020603050405020304" pitchFamily="18" charset="0"/>
              </a:rPr>
              <a:t>Frozen Boiled Peanuts</a:t>
            </a:r>
          </a:p>
          <a:p>
            <a:r>
              <a:rPr lang="en-US" sz="2000" dirty="0">
                <a:latin typeface="Times New Roman" panose="02020603050405020304" pitchFamily="18" charset="0"/>
                <a:cs typeface="Times New Roman" panose="02020603050405020304" pitchFamily="18" charset="0"/>
              </a:rPr>
              <a:t>Boiled peanuts in shell as a snack. After thawing, you are ready to eat immediately</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Packed as requested in vacuum-sealed PE bags</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(PE bag is non-printed, with a rider sticker according to customer’s design)</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Storage temperature: -18°C</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Shelf life: 24 months</a:t>
            </a:r>
          </a:p>
          <a:p>
            <a:r>
              <a:rPr lang="en-US" sz="2000" dirty="0">
                <a:latin typeface="Times New Roman" panose="02020603050405020304" pitchFamily="18" charset="0"/>
                <a:cs typeface="Times New Roman" panose="02020603050405020304" pitchFamily="18" charset="0"/>
              </a:rPr>
              <a:t> </a:t>
            </a:r>
          </a:p>
          <a:p>
            <a:endParaRPr lang="en-US" dirty="0"/>
          </a:p>
        </p:txBody>
      </p:sp>
    </p:spTree>
    <p:extLst>
      <p:ext uri="{BB962C8B-B14F-4D97-AF65-F5344CB8AC3E}">
        <p14:creationId xmlns:p14="http://schemas.microsoft.com/office/powerpoint/2010/main" val="310247771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051209" y="154004"/>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4177362" y="1784645"/>
            <a:ext cx="6718436" cy="3785652"/>
          </a:xfrm>
          <a:prstGeom prst="rect">
            <a:avLst/>
          </a:prstGeom>
          <a:noFill/>
        </p:spPr>
        <p:txBody>
          <a:bodyPr wrap="square" rtlCol="0">
            <a:spAutoFit/>
          </a:bodyPr>
          <a:lstStyle/>
          <a:p>
            <a:r>
              <a:rPr lang="vi-VN" sz="2400" b="1" dirty="0">
                <a:latin typeface="Times New Roman" panose="02020603050405020304" pitchFamily="18" charset="0"/>
                <a:cs typeface="Times New Roman" panose="02020603050405020304" pitchFamily="18" charset="0"/>
              </a:rPr>
              <a:t>Bắp ngọt nguyên trái luộc chín đông lạnh</a:t>
            </a:r>
          </a:p>
          <a:p>
            <a:r>
              <a:rPr lang="vi-VN" sz="2400" dirty="0">
                <a:latin typeface="Times New Roman" panose="02020603050405020304" pitchFamily="18" charset="0"/>
                <a:cs typeface="Times New Roman" panose="02020603050405020304" pitchFamily="18" charset="0"/>
              </a:rPr>
              <a:t>Bắp nếp size 15-20cm , trọng lượng 200-300g/ trái</a:t>
            </a:r>
          </a:p>
          <a:p>
            <a:r>
              <a:rPr lang="vi-VN" sz="2400" dirty="0">
                <a:latin typeface="Times New Roman" panose="02020603050405020304" pitchFamily="18" charset="0"/>
                <a:cs typeface="Times New Roman" panose="02020603050405020304" pitchFamily="18" charset="0"/>
              </a:rPr>
              <a:t>Đóng gói theo yêu cầu khách hàng</a:t>
            </a:r>
          </a:p>
          <a:p>
            <a:r>
              <a:rPr lang="vi-VN" sz="2400" dirty="0">
                <a:latin typeface="Times New Roman" panose="02020603050405020304" pitchFamily="18" charset="0"/>
                <a:cs typeface="Times New Roman" panose="02020603050405020304" pitchFamily="18" charset="0"/>
              </a:rPr>
              <a:t>Nhiệt độ bảo quản: -18°C </a:t>
            </a:r>
          </a:p>
          <a:p>
            <a:r>
              <a:rPr lang="vi-VN" sz="2400" dirty="0">
                <a:latin typeface="Times New Roman" panose="02020603050405020304" pitchFamily="18" charset="0"/>
                <a:cs typeface="Times New Roman" panose="02020603050405020304" pitchFamily="18" charset="0"/>
              </a:rPr>
              <a:t>Hạn sử dụng: 24 tháng</a:t>
            </a:r>
            <a:endParaRPr lang="en-US" sz="2400" dirty="0">
              <a:latin typeface="Times New Roman" panose="02020603050405020304" pitchFamily="18" charset="0"/>
              <a:cs typeface="Times New Roman" panose="02020603050405020304" pitchFamily="18" charset="0"/>
            </a:endParaRPr>
          </a:p>
          <a:p>
            <a:r>
              <a:rPr lang="en-US" sz="2400" b="1" dirty="0">
                <a:latin typeface="Times New Roman" panose="02020603050405020304" pitchFamily="18" charset="0"/>
                <a:cs typeface="Times New Roman" panose="02020603050405020304" pitchFamily="18" charset="0"/>
              </a:rPr>
              <a:t>Frozen boiled whole sweet corn</a:t>
            </a:r>
          </a:p>
          <a:p>
            <a:r>
              <a:rPr lang="en-US" sz="2400" dirty="0">
                <a:latin typeface="Times New Roman" panose="02020603050405020304" pitchFamily="18" charset="0"/>
                <a:cs typeface="Times New Roman" panose="02020603050405020304" pitchFamily="18" charset="0"/>
              </a:rPr>
              <a:t>Sticky corn size 15-20cm, weight 200-300g/fruit</a:t>
            </a:r>
          </a:p>
          <a:p>
            <a:r>
              <a:rPr lang="en-US" sz="2400" dirty="0">
                <a:latin typeface="Times New Roman" panose="02020603050405020304" pitchFamily="18" charset="0"/>
                <a:cs typeface="Times New Roman" panose="02020603050405020304" pitchFamily="18" charset="0"/>
              </a:rPr>
              <a:t>Packing according to customer requirements</a:t>
            </a:r>
          </a:p>
          <a:p>
            <a:r>
              <a:rPr lang="en-US" sz="2400" dirty="0">
                <a:latin typeface="Times New Roman" panose="02020603050405020304" pitchFamily="18" charset="0"/>
                <a:cs typeface="Times New Roman" panose="02020603050405020304" pitchFamily="18" charset="0"/>
              </a:rPr>
              <a:t>Storage temperature: -18°C </a:t>
            </a:r>
          </a:p>
          <a:p>
            <a:r>
              <a:rPr lang="en-US" sz="2400" dirty="0">
                <a:latin typeface="Times New Roman" panose="02020603050405020304" pitchFamily="18" charset="0"/>
                <a:cs typeface="Times New Roman" panose="02020603050405020304" pitchFamily="18" charset="0"/>
              </a:rPr>
              <a:t>Expiry date: 24 months</a:t>
            </a:r>
          </a:p>
        </p:txBody>
      </p:sp>
      <p:pic>
        <p:nvPicPr>
          <p:cNvPr id="3" name="Picture 2">
            <a:extLst>
              <a:ext uri="{FF2B5EF4-FFF2-40B4-BE49-F238E27FC236}">
                <a16:creationId xmlns:a16="http://schemas.microsoft.com/office/drawing/2014/main" id="{5428B403-0290-457E-9E24-BF3C8BEF8451}"/>
              </a:ext>
            </a:extLst>
          </p:cNvPr>
          <p:cNvPicPr>
            <a:picLocks noChangeAspect="1"/>
          </p:cNvPicPr>
          <p:nvPr/>
        </p:nvPicPr>
        <p:blipFill>
          <a:blip r:embed="rId2"/>
          <a:stretch>
            <a:fillRect/>
          </a:stretch>
        </p:blipFill>
        <p:spPr>
          <a:xfrm>
            <a:off x="835595" y="2112743"/>
            <a:ext cx="2258728" cy="1179096"/>
          </a:xfrm>
          <a:prstGeom prst="rect">
            <a:avLst/>
          </a:prstGeom>
        </p:spPr>
      </p:pic>
      <p:pic>
        <p:nvPicPr>
          <p:cNvPr id="8" name="Picture 7">
            <a:extLst>
              <a:ext uri="{FF2B5EF4-FFF2-40B4-BE49-F238E27FC236}">
                <a16:creationId xmlns:a16="http://schemas.microsoft.com/office/drawing/2014/main" id="{EA135C68-CAFB-4EB8-8B1C-11541439EB03}"/>
              </a:ext>
            </a:extLst>
          </p:cNvPr>
          <p:cNvPicPr>
            <a:picLocks noChangeAspect="1"/>
          </p:cNvPicPr>
          <p:nvPr/>
        </p:nvPicPr>
        <p:blipFill>
          <a:blip r:embed="rId3"/>
          <a:stretch>
            <a:fillRect/>
          </a:stretch>
        </p:blipFill>
        <p:spPr>
          <a:xfrm>
            <a:off x="835594" y="3291839"/>
            <a:ext cx="2258728" cy="1179095"/>
          </a:xfrm>
          <a:prstGeom prst="rect">
            <a:avLst/>
          </a:prstGeom>
        </p:spPr>
      </p:pic>
      <p:pic>
        <p:nvPicPr>
          <p:cNvPr id="10" name="Picture 9">
            <a:extLst>
              <a:ext uri="{FF2B5EF4-FFF2-40B4-BE49-F238E27FC236}">
                <a16:creationId xmlns:a16="http://schemas.microsoft.com/office/drawing/2014/main" id="{49DBE28C-9FA0-44E1-B36A-E9ADEE2F0498}"/>
              </a:ext>
            </a:extLst>
          </p:cNvPr>
          <p:cNvPicPr>
            <a:picLocks noChangeAspect="1"/>
          </p:cNvPicPr>
          <p:nvPr/>
        </p:nvPicPr>
        <p:blipFill>
          <a:blip r:embed="rId4"/>
          <a:stretch>
            <a:fillRect/>
          </a:stretch>
        </p:blipFill>
        <p:spPr>
          <a:xfrm>
            <a:off x="835595" y="4470935"/>
            <a:ext cx="2258728" cy="957714"/>
          </a:xfrm>
          <a:prstGeom prst="rect">
            <a:avLst/>
          </a:prstGeom>
        </p:spPr>
      </p:pic>
    </p:spTree>
    <p:extLst>
      <p:ext uri="{BB962C8B-B14F-4D97-AF65-F5344CB8AC3E}">
        <p14:creationId xmlns:p14="http://schemas.microsoft.com/office/powerpoint/2010/main" val="66538512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66185" y="1692323"/>
            <a:ext cx="3882304" cy="3678573"/>
          </a:xfrm>
          <a:prstGeom prst="rect">
            <a:avLst/>
          </a:prstGeom>
        </p:spPr>
      </p:pic>
      <p:sp>
        <p:nvSpPr>
          <p:cNvPr id="5" name="TextBox 4"/>
          <p:cNvSpPr txBox="1"/>
          <p:nvPr/>
        </p:nvSpPr>
        <p:spPr>
          <a:xfrm>
            <a:off x="4284880" y="1211060"/>
            <a:ext cx="6006163" cy="5539978"/>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Khoai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gọt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r>
              <a:rPr lang="en-US" sz="2400" b="1"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Khích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thước</a:t>
            </a:r>
            <a:r>
              <a:rPr lang="en-US" sz="2400" dirty="0">
                <a:latin typeface="Times New Roman" panose="02020603050405020304" pitchFamily="18" charset="0"/>
                <a:cs typeface="Times New Roman" panose="02020603050405020304" pitchFamily="18" charset="0"/>
              </a:rPr>
              <a:t> 10-20cm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a:t>
            </a:r>
          </a:p>
          <a:p>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phẩm</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-18°C </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Peeled Cassava</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Size: 10-20cm or as requested by the customer</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Packed in PE bags</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Color: Natural color of the product</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Storage temperature: -18°C</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Shelf life: 24 months</a:t>
            </a:r>
          </a:p>
          <a:p>
            <a:endParaRPr lang="en-US" dirty="0"/>
          </a:p>
        </p:txBody>
      </p:sp>
      <p:sp>
        <p:nvSpPr>
          <p:cNvPr id="6" name="TextBox 5"/>
          <p:cNvSpPr txBox="1"/>
          <p:nvPr/>
        </p:nvSpPr>
        <p:spPr>
          <a:xfrm>
            <a:off x="3051209" y="154004"/>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Tree>
    <p:extLst>
      <p:ext uri="{BB962C8B-B14F-4D97-AF65-F5344CB8AC3E}">
        <p14:creationId xmlns:p14="http://schemas.microsoft.com/office/powerpoint/2010/main" val="362882752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8376" y="1285068"/>
            <a:ext cx="3517850" cy="4403462"/>
          </a:xfrm>
          <a:prstGeom prst="rect">
            <a:avLst/>
          </a:prstGeom>
        </p:spPr>
      </p:pic>
      <p:sp>
        <p:nvSpPr>
          <p:cNvPr id="5" name="TextBox 4"/>
          <p:cNvSpPr txBox="1"/>
          <p:nvPr/>
        </p:nvSpPr>
        <p:spPr>
          <a:xfrm>
            <a:off x="4081112" y="1140690"/>
            <a:ext cx="5063437" cy="4893647"/>
          </a:xfrm>
          <a:prstGeom prst="rect">
            <a:avLst/>
          </a:prstGeom>
          <a:noFill/>
        </p:spPr>
        <p:txBody>
          <a:bodyPr wrap="non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Khoai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nhuyễn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endParaRPr lang="en-US" sz="2400" b="1"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Khoai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lõi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nhuyễn</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Cấp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đông</a:t>
            </a:r>
            <a:r>
              <a:rPr lang="en-US" sz="2400" dirty="0">
                <a:latin typeface="Times New Roman" panose="02020603050405020304" pitchFamily="18" charset="0"/>
                <a:cs typeface="Times New Roman" panose="02020603050405020304" pitchFamily="18" charset="0"/>
              </a:rPr>
              <a:t>: -30°C</a:t>
            </a:r>
          </a:p>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-18°C</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Mashed Cassava</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Cassava is peeled, cored, and mashed</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Packed according to customer’s request</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Freezing temperature: -30°C</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Storage temperature: -18°C</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Shelf life: 24 months</a:t>
            </a:r>
          </a:p>
        </p:txBody>
      </p:sp>
      <p:sp>
        <p:nvSpPr>
          <p:cNvPr id="6" name="TextBox 5"/>
          <p:cNvSpPr txBox="1"/>
          <p:nvPr/>
        </p:nvSpPr>
        <p:spPr>
          <a:xfrm>
            <a:off x="3051209" y="154004"/>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Tree>
    <p:extLst>
      <p:ext uri="{BB962C8B-B14F-4D97-AF65-F5344CB8AC3E}">
        <p14:creationId xmlns:p14="http://schemas.microsoft.com/office/powerpoint/2010/main" val="40420823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4065" y="1441940"/>
            <a:ext cx="2998706" cy="4208090"/>
          </a:xfrm>
          <a:prstGeom prst="rect">
            <a:avLst/>
          </a:prstGeom>
        </p:spPr>
      </p:pic>
      <p:sp>
        <p:nvSpPr>
          <p:cNvPr id="5" name="TextBox 4"/>
          <p:cNvSpPr txBox="1"/>
          <p:nvPr/>
        </p:nvSpPr>
        <p:spPr>
          <a:xfrm>
            <a:off x="3397718" y="1587379"/>
            <a:ext cx="7055318" cy="4062651"/>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Khoai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lang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hấp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r>
              <a:rPr lang="en-US" sz="2400" b="1"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-18°C</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6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Steamed Whole Japanese Sweet</a:t>
            </a:r>
          </a:p>
          <a:p>
            <a:r>
              <a:rPr lang="en-US" sz="2400" dirty="0">
                <a:latin typeface="Times New Roman" panose="02020603050405020304" pitchFamily="18" charset="0"/>
                <a:cs typeface="Times New Roman" panose="02020603050405020304" pitchFamily="18" charset="0"/>
              </a:rPr>
              <a:t>Potatoes (with skin)</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Packed according to customer’s request</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Storage temperature: -18°C</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Shelf life: 6 months</a:t>
            </a:r>
          </a:p>
          <a:p>
            <a:endParaRPr lang="en-US" dirty="0"/>
          </a:p>
        </p:txBody>
      </p:sp>
      <p:sp>
        <p:nvSpPr>
          <p:cNvPr id="6" name="TextBox 5"/>
          <p:cNvSpPr txBox="1"/>
          <p:nvPr/>
        </p:nvSpPr>
        <p:spPr>
          <a:xfrm>
            <a:off x="3051209" y="154004"/>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Tree>
    <p:extLst>
      <p:ext uri="{BB962C8B-B14F-4D97-AF65-F5344CB8AC3E}">
        <p14:creationId xmlns:p14="http://schemas.microsoft.com/office/powerpoint/2010/main" val="27946129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04955" y="1273561"/>
            <a:ext cx="3818527" cy="3602169"/>
          </a:xfrm>
          <a:prstGeom prst="rect">
            <a:avLst/>
          </a:prstGeom>
        </p:spPr>
      </p:pic>
      <p:sp>
        <p:nvSpPr>
          <p:cNvPr id="5" name="TextBox 4"/>
          <p:cNvSpPr txBox="1"/>
          <p:nvPr/>
        </p:nvSpPr>
        <p:spPr>
          <a:xfrm>
            <a:off x="4284880" y="1144690"/>
            <a:ext cx="5630243" cy="5324535"/>
          </a:xfrm>
          <a:prstGeom prst="rect">
            <a:avLst/>
          </a:prstGeom>
          <a:noFill/>
        </p:spPr>
        <p:txBody>
          <a:bodyPr wrap="square" rtlCol="0">
            <a:spAutoFit/>
          </a:bodyPr>
          <a:lstStyle/>
          <a:p>
            <a:pPr marL="342900" indent="-342900">
              <a:buFont typeface="Wingdings" panose="05000000000000000000" pitchFamily="2" charset="2"/>
              <a:buChar char="v"/>
            </a:pPr>
            <a:r>
              <a:rPr lang="en-US" sz="2000" b="1" dirty="0" err="1">
                <a:latin typeface="Times New Roman" panose="02020603050405020304" pitchFamily="18" charset="0"/>
                <a:cs typeface="Times New Roman" panose="02020603050405020304" pitchFamily="18" charset="0"/>
              </a:rPr>
              <a:t>Lá</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chuối</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lạnh</a:t>
            </a:r>
            <a:r>
              <a:rPr lang="en-US" sz="2000" b="1" dirty="0">
                <a:latin typeface="Times New Roman" panose="02020603050405020304" pitchFamily="18" charset="0"/>
                <a:cs typeface="Times New Roman" panose="02020603050405020304" pitchFamily="18" charset="0"/>
              </a:rPr>
              <a:t> </a:t>
            </a:r>
          </a:p>
          <a:p>
            <a:r>
              <a:rPr lang="vi-VN" sz="2000" dirty="0">
                <a:latin typeface="Times New Roman" panose="02020603050405020304" pitchFamily="18" charset="0"/>
                <a:cs typeface="Times New Roman" panose="02020603050405020304" pitchFamily="18" charset="0"/>
              </a:rPr>
              <a:t>Lá chuối tươi xanh, không bị héo vàng</a:t>
            </a:r>
          </a:p>
          <a:p>
            <a:r>
              <a:rPr lang="vi-VN" sz="2000" dirty="0">
                <a:latin typeface="Times New Roman" panose="02020603050405020304" pitchFamily="18" charset="0"/>
                <a:cs typeface="Times New Roman" panose="02020603050405020304" pitchFamily="18" charset="0"/>
              </a:rPr>
              <a:t>Chiều dài tối thiểu 40cm, bề rộng tối thiểu 20cm tùy theo mùa gió</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454g/ </a:t>
            </a:r>
            <a:r>
              <a:rPr lang="en-US" sz="2000" dirty="0" err="1">
                <a:latin typeface="Times New Roman" panose="02020603050405020304" pitchFamily="18" charset="0"/>
                <a:cs typeface="Times New Roman" panose="02020603050405020304" pitchFamily="18" charset="0"/>
              </a:rPr>
              <a:t>túi</a:t>
            </a:r>
            <a:r>
              <a:rPr lang="en-US" sz="2000" dirty="0">
                <a:latin typeface="Times New Roman" panose="02020603050405020304" pitchFamily="18" charset="0"/>
                <a:cs typeface="Times New Roman" panose="02020603050405020304" pitchFamily="18" charset="0"/>
              </a:rPr>
              <a:t> PE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hút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chân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không</a:t>
            </a:r>
            <a:r>
              <a:rPr lang="en-US" sz="2000" dirty="0">
                <a:latin typeface="Times New Roman" panose="02020603050405020304" pitchFamily="18" charset="0"/>
                <a:cs typeface="Times New Roman" panose="02020603050405020304" pitchFamily="18" charset="0"/>
              </a:rPr>
              <a:t> / (</a:t>
            </a:r>
            <a:r>
              <a:rPr lang="en-US" sz="2000" dirty="0" err="1">
                <a:latin typeface="Times New Roman" panose="02020603050405020304" pitchFamily="18" charset="0"/>
                <a:cs typeface="Times New Roman" panose="02020603050405020304" pitchFamily="18" charset="0"/>
              </a:rPr>
              <a:t>túi</a:t>
            </a:r>
            <a:r>
              <a:rPr lang="en-US" sz="2000" dirty="0">
                <a:latin typeface="Times New Roman" panose="02020603050405020304" pitchFamily="18" charset="0"/>
                <a:cs typeface="Times New Roman" panose="02020603050405020304" pitchFamily="18" charset="0"/>
              </a:rPr>
              <a:t> PE </a:t>
            </a:r>
            <a:r>
              <a:rPr lang="en-US" sz="2000" dirty="0" err="1">
                <a:latin typeface="Times New Roman" panose="02020603050405020304" pitchFamily="18" charset="0"/>
                <a:cs typeface="Times New Roman" panose="02020603050405020304" pitchFamily="18" charset="0"/>
              </a:rPr>
              <a:t>ko</a:t>
            </a:r>
            <a:r>
              <a:rPr lang="en-US" sz="2000" dirty="0">
                <a:latin typeface="Times New Roman" panose="02020603050405020304" pitchFamily="18" charset="0"/>
                <a:cs typeface="Times New Roman" panose="02020603050405020304" pitchFamily="18" charset="0"/>
              </a:rPr>
              <a:t> in, </a:t>
            </a:r>
            <a:r>
              <a:rPr lang="en-US" sz="2000" dirty="0" err="1">
                <a:latin typeface="Times New Roman" panose="02020603050405020304" pitchFamily="18" charset="0"/>
                <a:cs typeface="Times New Roman" panose="02020603050405020304" pitchFamily="18" charset="0"/>
              </a:rPr>
              <a:t>trên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túi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dán</a:t>
            </a:r>
            <a:r>
              <a:rPr lang="en-US" sz="2000" dirty="0">
                <a:latin typeface="Times New Roman" panose="02020603050405020304" pitchFamily="18" charset="0"/>
                <a:cs typeface="Times New Roman" panose="02020603050405020304" pitchFamily="18" charset="0"/>
              </a:rPr>
              <a:t> 1 rider in </a:t>
            </a:r>
            <a:r>
              <a:rPr lang="en-US" sz="2000" dirty="0" err="1">
                <a:latin typeface="Times New Roman" panose="02020603050405020304" pitchFamily="18" charset="0"/>
                <a:cs typeface="Times New Roman" panose="02020603050405020304" pitchFamily="18" charset="0"/>
              </a:rPr>
              <a:t>theo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thiết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khách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hàng</a:t>
            </a:r>
            <a:r>
              <a:rPr lang="en-US" sz="2000"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-18°C</a:t>
            </a:r>
          </a:p>
          <a:p>
            <a:r>
              <a:rPr lang="en-US" sz="2000" dirty="0" err="1">
                <a:latin typeface="Times New Roman" panose="02020603050405020304" pitchFamily="18" charset="0"/>
                <a:cs typeface="Times New Roman" panose="02020603050405020304" pitchFamily="18" charset="0"/>
              </a:rPr>
              <a:t>Hạn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12 </a:t>
            </a:r>
            <a:r>
              <a:rPr lang="en-US" sz="2000" dirty="0" err="1">
                <a:latin typeface="Times New Roman" panose="02020603050405020304" pitchFamily="18" charset="0"/>
                <a:cs typeface="Times New Roman" panose="02020603050405020304" pitchFamily="18" charset="0"/>
              </a:rPr>
              <a:t>tháng</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000" b="1" dirty="0">
                <a:latin typeface="Times New Roman" panose="02020603050405020304" pitchFamily="18" charset="0"/>
                <a:cs typeface="Times New Roman" panose="02020603050405020304" pitchFamily="18" charset="0"/>
              </a:rPr>
              <a:t>Frozen Banana Leaves</a:t>
            </a:r>
          </a:p>
          <a:p>
            <a:r>
              <a:rPr lang="en-US" sz="2000" dirty="0">
                <a:latin typeface="Times New Roman" panose="02020603050405020304" pitchFamily="18" charset="0"/>
                <a:cs typeface="Times New Roman" panose="02020603050405020304" pitchFamily="18" charset="0"/>
              </a:rPr>
              <a:t>Fresh Green Banana Leaves, not wilted or yellow</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Minimum length: 40 cm, minimum width: 20 cm, depending on the season.</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454g per vacuum-sealed PE bag (non-printed PE bag with a rider sticker according to customer’s design)</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Storage temperature: -18°C</a:t>
            </a:r>
            <a:br>
              <a:rPr lang="en-US" sz="2000" dirty="0">
                <a:latin typeface="Times New Roman" panose="02020603050405020304" pitchFamily="18" charset="0"/>
                <a:cs typeface="Times New Roman" panose="02020603050405020304" pitchFamily="18" charset="0"/>
              </a:rPr>
            </a:br>
            <a:r>
              <a:rPr lang="en-US" sz="2000" dirty="0">
                <a:latin typeface="Times New Roman" panose="02020603050405020304" pitchFamily="18" charset="0"/>
                <a:cs typeface="Times New Roman" panose="02020603050405020304" pitchFamily="18" charset="0"/>
              </a:rPr>
              <a:t>Shelf life: 12 months</a:t>
            </a:r>
          </a:p>
        </p:txBody>
      </p:sp>
      <p:sp>
        <p:nvSpPr>
          <p:cNvPr id="6" name="TextBox 5"/>
          <p:cNvSpPr txBox="1"/>
          <p:nvPr/>
        </p:nvSpPr>
        <p:spPr>
          <a:xfrm>
            <a:off x="3051209" y="154004"/>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Tree>
    <p:extLst>
      <p:ext uri="{BB962C8B-B14F-4D97-AF65-F5344CB8AC3E}">
        <p14:creationId xmlns:p14="http://schemas.microsoft.com/office/powerpoint/2010/main" val="116285341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rot="16200000">
            <a:off x="-99184" y="2109261"/>
            <a:ext cx="4394189" cy="3130108"/>
          </a:xfrm>
          <a:prstGeom prst="rect">
            <a:avLst/>
          </a:prstGeom>
        </p:spPr>
      </p:pic>
      <p:sp>
        <p:nvSpPr>
          <p:cNvPr id="5" name="TextBox 4"/>
          <p:cNvSpPr txBox="1"/>
          <p:nvPr/>
        </p:nvSpPr>
        <p:spPr>
          <a:xfrm>
            <a:off x="3922295" y="1299682"/>
            <a:ext cx="5842000" cy="4893647"/>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Lá</a:t>
            </a:r>
            <a:r>
              <a:rPr lang="en-US" sz="2400" b="1" dirty="0">
                <a:latin typeface="Times New Roman" panose="02020603050405020304" pitchFamily="18" charset="0"/>
                <a:cs typeface="Times New Roman" panose="02020603050405020304" pitchFamily="18" charset="0"/>
              </a:rPr>
              <a:t> dong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r>
              <a:rPr lang="en-US" sz="2400" b="1" dirty="0">
                <a:latin typeface="Times New Roman" panose="02020603050405020304" pitchFamily="18" charset="0"/>
                <a:cs typeface="Times New Roman" panose="02020603050405020304" pitchFamily="18" charset="0"/>
              </a:rPr>
              <a:t> </a:t>
            </a:r>
          </a:p>
          <a:p>
            <a:r>
              <a:rPr lang="en-US" sz="2400" dirty="0">
                <a:latin typeface="Times New Roman" panose="02020603050405020304" pitchFamily="18" charset="0"/>
                <a:cs typeface="Times New Roman" panose="02020603050405020304" pitchFamily="18" charset="0"/>
              </a:rPr>
              <a:t>454g/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 </a:t>
            </a:r>
            <a:r>
              <a:rPr lang="en-US" sz="2400" dirty="0" err="1">
                <a:latin typeface="Times New Roman" panose="02020603050405020304" pitchFamily="18" charset="0"/>
                <a:cs typeface="Times New Roman" panose="02020603050405020304" pitchFamily="18" charset="0"/>
              </a:rPr>
              <a:t>ko</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a:t>
            </a:r>
            <a:r>
              <a:rPr lang="en-US" sz="2400" dirty="0">
                <a:latin typeface="Times New Roman" panose="02020603050405020304" pitchFamily="18" charset="0"/>
                <a:cs typeface="Times New Roman" panose="02020603050405020304" pitchFamily="18" charset="0"/>
              </a:rPr>
              <a:t> 1 rider in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-18°C</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12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Dong Leaves</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454g per vacuum-sealed PE bag (non-printed PE bag with a rider sticker according to customer’s design)</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Storage temperature: -18°C</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Shelf life: 12 months</a:t>
            </a:r>
          </a:p>
        </p:txBody>
      </p:sp>
      <p:sp>
        <p:nvSpPr>
          <p:cNvPr id="6" name="TextBox 5"/>
          <p:cNvSpPr txBox="1"/>
          <p:nvPr/>
        </p:nvSpPr>
        <p:spPr>
          <a:xfrm>
            <a:off x="3051209" y="154004"/>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Tree>
    <p:extLst>
      <p:ext uri="{BB962C8B-B14F-4D97-AF65-F5344CB8AC3E}">
        <p14:creationId xmlns:p14="http://schemas.microsoft.com/office/powerpoint/2010/main" val="36370660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84910" y="1231552"/>
            <a:ext cx="3052921" cy="3937214"/>
          </a:xfrm>
          <a:prstGeom prst="rect">
            <a:avLst/>
          </a:prstGeom>
        </p:spPr>
      </p:pic>
      <p:sp>
        <p:nvSpPr>
          <p:cNvPr id="5" name="TextBox 4"/>
          <p:cNvSpPr txBox="1"/>
          <p:nvPr/>
        </p:nvSpPr>
        <p:spPr>
          <a:xfrm>
            <a:off x="3753853" y="298383"/>
            <a:ext cx="1960793"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PRODUCT</a:t>
            </a:r>
          </a:p>
        </p:txBody>
      </p:sp>
      <p:sp>
        <p:nvSpPr>
          <p:cNvPr id="6" name="TextBox 5"/>
          <p:cNvSpPr txBox="1"/>
          <p:nvPr/>
        </p:nvSpPr>
        <p:spPr>
          <a:xfrm>
            <a:off x="3420712" y="1090916"/>
            <a:ext cx="6702391" cy="5909310"/>
          </a:xfrm>
          <a:prstGeom prst="rect">
            <a:avLst/>
          </a:prstGeom>
          <a:noFill/>
        </p:spPr>
        <p:txBody>
          <a:bodyPr wrap="square" rtlCol="0">
            <a:spAutoFit/>
          </a:bodyPr>
          <a:lstStyle/>
          <a:p>
            <a:pPr marL="342900" indent="-342900">
              <a:buFont typeface="Wingdings" panose="05000000000000000000" pitchFamily="2" charset="2"/>
              <a:buChar char="v"/>
            </a:pPr>
            <a:r>
              <a:rPr lang="vi-VN" sz="2000" b="1" dirty="0">
                <a:latin typeface="Times New Roman" panose="02020603050405020304" pitchFamily="18" charset="0"/>
                <a:cs typeface="Times New Roman" panose="02020603050405020304" pitchFamily="18" charset="0"/>
              </a:rPr>
              <a:t>Dứa thái lát đông lạnh </a:t>
            </a:r>
            <a:r>
              <a:rPr lang="vi-VN" sz="2000" dirty="0">
                <a:latin typeface="Times New Roman" panose="02020603050405020304" pitchFamily="18" charset="0"/>
                <a:cs typeface="Times New Roman" panose="02020603050405020304" pitchFamily="18" charset="0"/>
              </a:rPr>
              <a:t>:</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Loại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dứa</a:t>
            </a:r>
            <a:r>
              <a:rPr lang="vi-VN" sz="2000" dirty="0">
                <a:latin typeface="Times New Roman" panose="02020603050405020304" pitchFamily="18" charset="0"/>
                <a:cs typeface="Times New Roman" panose="02020603050405020304" pitchFamily="18" charset="0"/>
              </a:rPr>
              <a:t>: MD2, Mật Dứa</a:t>
            </a:r>
            <a:r>
              <a:rPr lang="en-US" sz="2000" dirty="0">
                <a:latin typeface="Times New Roman" panose="02020603050405020304" pitchFamily="18" charset="0"/>
                <a:cs typeface="Times New Roman" panose="02020603050405020304" pitchFamily="18" charset="0"/>
              </a:rPr>
              <a:t>,…</a:t>
            </a:r>
            <a:r>
              <a:rPr lang="vi-VN" sz="2000" dirty="0">
                <a:latin typeface="Times New Roman" panose="02020603050405020304" pitchFamily="18" charset="0"/>
                <a:cs typeface="Times New Roman" panose="02020603050405020304" pitchFamily="18" charset="0"/>
              </a:rPr>
              <a:t> cắt bỏ phần vỏ xanh, tách hai mắt, cắt thành từng miếng hình quạt rồi thái lát.</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Đóng gói trong túi PA 10kg hoặc theo yêu cầu của khách</a:t>
            </a:r>
            <a:r>
              <a:rPr lang="en-US" sz="2000" dirty="0">
                <a:latin typeface="Times New Roman" panose="02020603050405020304" pitchFamily="18" charset="0"/>
                <a:cs typeface="Times New Roman" panose="02020603050405020304" pitchFamily="18" charset="0"/>
              </a:rPr>
              <a:t> </a:t>
            </a:r>
            <a:r>
              <a:rPr lang="vi-VN" sz="2000" dirty="0">
                <a:latin typeface="Times New Roman" panose="02020603050405020304" pitchFamily="18" charset="0"/>
                <a:cs typeface="Times New Roman" panose="02020603050405020304" pitchFamily="18" charset="0"/>
              </a:rPr>
              <a:t>hàng </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Kích thước: theo yêu cầu của khách hàng</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Độ Brix: 10-14 Đóng băng -18 độ C </a:t>
            </a:r>
            <a:endParaRPr lang="en-US" sz="2000" dirty="0">
              <a:latin typeface="Times New Roman" panose="02020603050405020304" pitchFamily="18" charset="0"/>
              <a:cs typeface="Times New Roman" panose="02020603050405020304" pitchFamily="18" charset="0"/>
            </a:endParaRPr>
          </a:p>
          <a:p>
            <a:r>
              <a:rPr lang="vi-VN" sz="2000" dirty="0">
                <a:latin typeface="Times New Roman" panose="02020603050405020304" pitchFamily="18" charset="0"/>
                <a:cs typeface="Times New Roman" panose="02020603050405020304" pitchFamily="18" charset="0"/>
              </a:rPr>
              <a:t>Hạn sử dụng: 24 tháng ở -18 độ C</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000" b="1" dirty="0">
                <a:latin typeface="Times New Roman" panose="02020603050405020304" pitchFamily="18" charset="0"/>
                <a:cs typeface="Times New Roman" panose="02020603050405020304" pitchFamily="18" charset="0"/>
              </a:rPr>
              <a:t>Frozen Sliced Pineapple</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Our frozen sliced pineapple meets the following standards:</a:t>
            </a:r>
          </a:p>
          <a:p>
            <a:r>
              <a:rPr lang="en-US" sz="2000" dirty="0">
                <a:latin typeface="Times New Roman" panose="02020603050405020304" pitchFamily="18" charset="0"/>
                <a:cs typeface="Times New Roman" panose="02020603050405020304" pitchFamily="18" charset="0"/>
              </a:rPr>
              <a:t>Pineapple variety: MD2, Sweet,…</a:t>
            </a:r>
          </a:p>
          <a:p>
            <a:r>
              <a:rPr lang="en-US" sz="2000" dirty="0">
                <a:latin typeface="Times New Roman" panose="02020603050405020304" pitchFamily="18" charset="0"/>
                <a:cs typeface="Times New Roman" panose="02020603050405020304" pitchFamily="18" charset="0"/>
              </a:rPr>
              <a:t>Pineapple with green skin removed, eyes separated, cut into fan-shaped pieces, and then sliced</a:t>
            </a:r>
          </a:p>
          <a:p>
            <a:r>
              <a:rPr lang="en-US" sz="2000" dirty="0">
                <a:latin typeface="Times New Roman" panose="02020603050405020304" pitchFamily="18" charset="0"/>
                <a:cs typeface="Times New Roman" panose="02020603050405020304" pitchFamily="18" charset="0"/>
              </a:rPr>
              <a:t>Packed in 10kg PA bags or according to customer requirements</a:t>
            </a:r>
          </a:p>
          <a:p>
            <a:r>
              <a:rPr lang="en-US" sz="2000" dirty="0">
                <a:latin typeface="Times New Roman" panose="02020603050405020304" pitchFamily="18" charset="0"/>
                <a:cs typeface="Times New Roman" panose="02020603050405020304" pitchFamily="18" charset="0"/>
              </a:rPr>
              <a:t>Size: according to customer specifications</a:t>
            </a:r>
          </a:p>
          <a:p>
            <a:r>
              <a:rPr lang="en-US" sz="2000" dirty="0">
                <a:latin typeface="Times New Roman" panose="02020603050405020304" pitchFamily="18" charset="0"/>
                <a:cs typeface="Times New Roman" panose="02020603050405020304" pitchFamily="18" charset="0"/>
              </a:rPr>
              <a:t>Brix level: 10-14</a:t>
            </a:r>
          </a:p>
          <a:p>
            <a:r>
              <a:rPr lang="en-US" sz="2000" dirty="0">
                <a:latin typeface="Times New Roman" panose="02020603050405020304" pitchFamily="18" charset="0"/>
                <a:cs typeface="Times New Roman" panose="02020603050405020304" pitchFamily="18" charset="0"/>
              </a:rPr>
              <a:t>Frozen at -18°C</a:t>
            </a:r>
          </a:p>
          <a:p>
            <a:r>
              <a:rPr lang="en-US" sz="2000" dirty="0">
                <a:latin typeface="Times New Roman" panose="02020603050405020304" pitchFamily="18" charset="0"/>
                <a:cs typeface="Times New Roman" panose="02020603050405020304" pitchFamily="18" charset="0"/>
              </a:rPr>
              <a:t>Shelf life: 24 months at -18°C</a:t>
            </a:r>
          </a:p>
          <a:p>
            <a:endParaRPr lang="en-US" dirty="0"/>
          </a:p>
        </p:txBody>
      </p:sp>
    </p:spTree>
    <p:extLst>
      <p:ext uri="{BB962C8B-B14F-4D97-AF65-F5344CB8AC3E}">
        <p14:creationId xmlns:p14="http://schemas.microsoft.com/office/powerpoint/2010/main" val="141469051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80785" y="1395906"/>
            <a:ext cx="3511502" cy="4167497"/>
          </a:xfrm>
          <a:prstGeom prst="rect">
            <a:avLst/>
          </a:prstGeom>
        </p:spPr>
      </p:pic>
      <p:sp>
        <p:nvSpPr>
          <p:cNvPr id="5" name="TextBox 4"/>
          <p:cNvSpPr txBox="1"/>
          <p:nvPr/>
        </p:nvSpPr>
        <p:spPr>
          <a:xfrm>
            <a:off x="4345907" y="1290028"/>
            <a:ext cx="5447898" cy="4524315"/>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Khoai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sọ</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lột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endParaRPr lang="en-US" sz="2400" b="1"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sạch</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500g/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1kg/</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a:t>
            </a:r>
          </a:p>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-18°C</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Peeled Taro (Whole Roots)</a:t>
            </a:r>
          </a:p>
          <a:p>
            <a:r>
              <a:rPr lang="en-US" sz="2400" dirty="0">
                <a:latin typeface="Times New Roman" panose="02020603050405020304" pitchFamily="18" charset="0"/>
                <a:cs typeface="Times New Roman" panose="02020603050405020304" pitchFamily="18" charset="0"/>
              </a:rPr>
              <a:t>Select the best roots, prep by peeling and washing thoroughly.</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Packed in 500g PE bags or 1kg PE bags</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Storage temperature: -18°C</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Shelf life: 24 months</a:t>
            </a:r>
          </a:p>
        </p:txBody>
      </p:sp>
      <p:sp>
        <p:nvSpPr>
          <p:cNvPr id="6" name="TextBox 5"/>
          <p:cNvSpPr txBox="1"/>
          <p:nvPr/>
        </p:nvSpPr>
        <p:spPr>
          <a:xfrm>
            <a:off x="3051209" y="154004"/>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Tree>
    <p:extLst>
      <p:ext uri="{BB962C8B-B14F-4D97-AF65-F5344CB8AC3E}">
        <p14:creationId xmlns:p14="http://schemas.microsoft.com/office/powerpoint/2010/main" val="399339318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89745" y="1441658"/>
            <a:ext cx="3595114" cy="4211420"/>
          </a:xfrm>
          <a:prstGeom prst="rect">
            <a:avLst/>
          </a:prstGeom>
        </p:spPr>
      </p:pic>
      <p:sp>
        <p:nvSpPr>
          <p:cNvPr id="5" name="TextBox 4"/>
          <p:cNvSpPr txBox="1"/>
          <p:nvPr/>
        </p:nvSpPr>
        <p:spPr>
          <a:xfrm>
            <a:off x="4408371" y="1441658"/>
            <a:ext cx="5534526" cy="3785652"/>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Mít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endParaRPr lang="en-US" sz="2400" b="1"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454g/ </a:t>
            </a:r>
            <a:r>
              <a:rPr lang="en-US" sz="2400" dirty="0" err="1">
                <a:latin typeface="Times New Roman" panose="02020603050405020304" pitchFamily="18" charset="0"/>
                <a:cs typeface="Times New Roman" panose="02020603050405020304" pitchFamily="18" charset="0"/>
              </a:rPr>
              <a:t>tui</a:t>
            </a:r>
            <a:r>
              <a:rPr lang="en-US" sz="2400" dirty="0">
                <a:latin typeface="Times New Roman" panose="02020603050405020304" pitchFamily="18" charset="0"/>
                <a:cs typeface="Times New Roman" panose="02020603050405020304" pitchFamily="18" charset="0"/>
              </a:rPr>
              <a:t> PE </a:t>
            </a:r>
            <a:r>
              <a:rPr lang="en-US" sz="2400" dirty="0" err="1">
                <a:latin typeface="Times New Roman" panose="02020603050405020304" pitchFamily="18" charset="0"/>
                <a:cs typeface="Times New Roman" panose="02020603050405020304" pitchFamily="18" charset="0"/>
              </a:rPr>
              <a:t>hặc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-18°C</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Seedless Jackfruit</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Packed in 454g PE bags or according to customer’s request</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Storage temperature: -18°C</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Shelf life: 24 months</a:t>
            </a:r>
          </a:p>
        </p:txBody>
      </p:sp>
      <p:sp>
        <p:nvSpPr>
          <p:cNvPr id="6" name="TextBox 5"/>
          <p:cNvSpPr txBox="1"/>
          <p:nvPr/>
        </p:nvSpPr>
        <p:spPr>
          <a:xfrm>
            <a:off x="3051209" y="154004"/>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Tree>
    <p:extLst>
      <p:ext uri="{BB962C8B-B14F-4D97-AF65-F5344CB8AC3E}">
        <p14:creationId xmlns:p14="http://schemas.microsoft.com/office/powerpoint/2010/main" val="103057617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11755" y="1870640"/>
            <a:ext cx="3823577" cy="2932367"/>
          </a:xfrm>
          <a:prstGeom prst="rect">
            <a:avLst/>
          </a:prstGeom>
        </p:spPr>
      </p:pic>
      <p:sp>
        <p:nvSpPr>
          <p:cNvPr id="5" name="TextBox 4"/>
          <p:cNvSpPr txBox="1"/>
          <p:nvPr/>
        </p:nvSpPr>
        <p:spPr>
          <a:xfrm>
            <a:off x="4500879" y="1253423"/>
            <a:ext cx="5376779" cy="4893647"/>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Lá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lốt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500g/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 </a:t>
            </a:r>
            <a:r>
              <a:rPr lang="en-US" sz="2400" dirty="0" err="1">
                <a:latin typeface="Times New Roman" panose="02020603050405020304" pitchFamily="18" charset="0"/>
                <a:cs typeface="Times New Roman" panose="02020603050405020304" pitchFamily="18" charset="0"/>
              </a:rPr>
              <a:t>ko</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a:t>
            </a:r>
            <a:r>
              <a:rPr lang="en-US" sz="2400" dirty="0">
                <a:latin typeface="Times New Roman" panose="02020603050405020304" pitchFamily="18" charset="0"/>
                <a:cs typeface="Times New Roman" panose="02020603050405020304" pitchFamily="18" charset="0"/>
              </a:rPr>
              <a:t> 1 rider in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-18°C</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12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Wild Betel Leaves</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500g per vacuum-sealed PE bag (non-printed PE bag with a rider sticker according to customer’s design)</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Storage temperature: -18°C</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Shelf life: 12 months</a:t>
            </a:r>
          </a:p>
        </p:txBody>
      </p:sp>
      <p:sp>
        <p:nvSpPr>
          <p:cNvPr id="6" name="TextBox 5"/>
          <p:cNvSpPr txBox="1"/>
          <p:nvPr/>
        </p:nvSpPr>
        <p:spPr>
          <a:xfrm>
            <a:off x="3051209" y="154004"/>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Tree>
    <p:extLst>
      <p:ext uri="{BB962C8B-B14F-4D97-AF65-F5344CB8AC3E}">
        <p14:creationId xmlns:p14="http://schemas.microsoft.com/office/powerpoint/2010/main" val="289112077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58401" y="1569771"/>
            <a:ext cx="4364399" cy="3820058"/>
          </a:xfrm>
          <a:prstGeom prst="rect">
            <a:avLst/>
          </a:prstGeom>
        </p:spPr>
      </p:pic>
      <p:sp>
        <p:nvSpPr>
          <p:cNvPr id="5" name="TextBox 4"/>
          <p:cNvSpPr txBox="1"/>
          <p:nvPr/>
        </p:nvSpPr>
        <p:spPr>
          <a:xfrm>
            <a:off x="5014228" y="1483144"/>
            <a:ext cx="5455920" cy="4524315"/>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Đậu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bắp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nguyên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r>
              <a:rPr lang="en-US" sz="2400" b="1"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dài</a:t>
            </a:r>
            <a:r>
              <a:rPr lang="en-US" sz="2400" dirty="0">
                <a:latin typeface="Times New Roman" panose="02020603050405020304" pitchFamily="18" charset="0"/>
                <a:cs typeface="Times New Roman" panose="02020603050405020304" pitchFamily="18" charset="0"/>
              </a:rPr>
              <a:t>: 8-12cm </a:t>
            </a:r>
          </a:p>
          <a:p>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500g/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-18°C</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Whole Okra</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Length: 8-12cm</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Packed in 500g PE bags or according to customer’s request</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Storage temperature: -18°C</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Shelf life: 24 months</a:t>
            </a:r>
          </a:p>
        </p:txBody>
      </p:sp>
      <p:sp>
        <p:nvSpPr>
          <p:cNvPr id="6" name="TextBox 5"/>
          <p:cNvSpPr txBox="1"/>
          <p:nvPr/>
        </p:nvSpPr>
        <p:spPr>
          <a:xfrm>
            <a:off x="3051209" y="154004"/>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Tree>
    <p:extLst>
      <p:ext uri="{BB962C8B-B14F-4D97-AF65-F5344CB8AC3E}">
        <p14:creationId xmlns:p14="http://schemas.microsoft.com/office/powerpoint/2010/main" val="255723336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1478" y="1169858"/>
            <a:ext cx="3858884" cy="4229913"/>
          </a:xfrm>
          <a:prstGeom prst="rect">
            <a:avLst/>
          </a:prstGeom>
        </p:spPr>
      </p:pic>
      <p:sp>
        <p:nvSpPr>
          <p:cNvPr id="5" name="TextBox 4"/>
          <p:cNvSpPr txBox="1"/>
          <p:nvPr/>
        </p:nvSpPr>
        <p:spPr>
          <a:xfrm>
            <a:off x="4379495" y="967728"/>
            <a:ext cx="5442017" cy="5632311"/>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Đậu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bắp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r>
              <a:rPr lang="en-US" sz="2400" b="1"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Chiều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miếng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đậu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bắp</a:t>
            </a:r>
            <a:r>
              <a:rPr lang="en-US" sz="2400" dirty="0">
                <a:latin typeface="Times New Roman" panose="02020603050405020304" pitchFamily="18" charset="0"/>
                <a:cs typeface="Times New Roman" panose="02020603050405020304" pitchFamily="18" charset="0"/>
              </a:rPr>
              <a:t>: 1-1,5 cm</a:t>
            </a:r>
          </a:p>
          <a:p>
            <a:r>
              <a:rPr lang="en-US" sz="2400" dirty="0">
                <a:latin typeface="Times New Roman" panose="02020603050405020304" pitchFamily="18" charset="0"/>
                <a:cs typeface="Times New Roman" panose="02020603050405020304" pitchFamily="18" charset="0"/>
              </a:rPr>
              <a:t>400g/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 </a:t>
            </a:r>
            <a:r>
              <a:rPr lang="en-US" sz="2400" dirty="0" err="1">
                <a:latin typeface="Times New Roman" panose="02020603050405020304" pitchFamily="18" charset="0"/>
                <a:cs typeface="Times New Roman" panose="02020603050405020304" pitchFamily="18" charset="0"/>
              </a:rPr>
              <a:t>ko</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a:t>
            </a:r>
            <a:r>
              <a:rPr lang="en-US" sz="2400" dirty="0">
                <a:latin typeface="Times New Roman" panose="02020603050405020304" pitchFamily="18" charset="0"/>
                <a:cs typeface="Times New Roman" panose="02020603050405020304" pitchFamily="18" charset="0"/>
              </a:rPr>
              <a:t> 1 rider in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-18°C</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Sliced Okra</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Slice thickness: 1-1.5 cm</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Packed in 400g vacuum-sealed PE bags (non-printed PE bag with a rider sticker according to customer’s design)</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Storage temperature: -18°C</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Shelf life: 24 months</a:t>
            </a:r>
          </a:p>
        </p:txBody>
      </p:sp>
      <p:sp>
        <p:nvSpPr>
          <p:cNvPr id="7" name="TextBox 6"/>
          <p:cNvSpPr txBox="1"/>
          <p:nvPr/>
        </p:nvSpPr>
        <p:spPr>
          <a:xfrm>
            <a:off x="2945331" y="67377"/>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Tree>
    <p:extLst>
      <p:ext uri="{BB962C8B-B14F-4D97-AF65-F5344CB8AC3E}">
        <p14:creationId xmlns:p14="http://schemas.microsoft.com/office/powerpoint/2010/main" val="274028713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247301" y="1436032"/>
            <a:ext cx="4037579" cy="3501728"/>
          </a:xfrm>
          <a:prstGeom prst="rect">
            <a:avLst/>
          </a:prstGeom>
        </p:spPr>
      </p:pic>
      <p:sp>
        <p:nvSpPr>
          <p:cNvPr id="5" name="TextBox 4"/>
          <p:cNvSpPr txBox="1"/>
          <p:nvPr/>
        </p:nvSpPr>
        <p:spPr>
          <a:xfrm>
            <a:off x="4639378" y="1263234"/>
            <a:ext cx="5265018" cy="4893647"/>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Chuối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sáp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hấp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còn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vỏ</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400g/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 </a:t>
            </a:r>
            <a:r>
              <a:rPr lang="en-US" sz="2400" dirty="0" err="1">
                <a:latin typeface="Times New Roman" panose="02020603050405020304" pitchFamily="18" charset="0"/>
                <a:cs typeface="Times New Roman" panose="02020603050405020304" pitchFamily="18" charset="0"/>
              </a:rPr>
              <a:t>ko</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a:t>
            </a:r>
            <a:r>
              <a:rPr lang="en-US" sz="2400" dirty="0">
                <a:latin typeface="Times New Roman" panose="02020603050405020304" pitchFamily="18" charset="0"/>
                <a:cs typeface="Times New Roman" panose="02020603050405020304" pitchFamily="18" charset="0"/>
              </a:rPr>
              <a:t> 1 rider in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-18°C</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Steamed Banana (with skin)</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Packed in 400g vacuum-sealed PE bags (non-printed PE bag with a rider sticker according to customer’s design)</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Storage temperature: -18°C</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Shelf life: 24 months</a:t>
            </a:r>
          </a:p>
        </p:txBody>
      </p:sp>
      <p:sp>
        <p:nvSpPr>
          <p:cNvPr id="6" name="TextBox 5"/>
          <p:cNvSpPr txBox="1"/>
          <p:nvPr/>
        </p:nvSpPr>
        <p:spPr>
          <a:xfrm>
            <a:off x="3051209" y="154004"/>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Tree>
    <p:extLst>
      <p:ext uri="{BB962C8B-B14F-4D97-AF65-F5344CB8AC3E}">
        <p14:creationId xmlns:p14="http://schemas.microsoft.com/office/powerpoint/2010/main" val="103268824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303298" y="1283020"/>
            <a:ext cx="3315163" cy="4515480"/>
          </a:xfrm>
          <a:prstGeom prst="rect">
            <a:avLst/>
          </a:prstGeom>
        </p:spPr>
      </p:pic>
      <p:sp>
        <p:nvSpPr>
          <p:cNvPr id="5" name="TextBox 4"/>
          <p:cNvSpPr txBox="1"/>
          <p:nvPr/>
        </p:nvSpPr>
        <p:spPr>
          <a:xfrm>
            <a:off x="4006248" y="1180537"/>
            <a:ext cx="5546291" cy="4893647"/>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Lá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dứa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400g/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hút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 </a:t>
            </a:r>
            <a:r>
              <a:rPr lang="en-US" sz="2400" dirty="0" err="1">
                <a:latin typeface="Times New Roman" panose="02020603050405020304" pitchFamily="18" charset="0"/>
                <a:cs typeface="Times New Roman" panose="02020603050405020304" pitchFamily="18" charset="0"/>
              </a:rPr>
              <a:t>ko</a:t>
            </a:r>
            <a:r>
              <a:rPr lang="en-US" sz="2400" dirty="0">
                <a:latin typeface="Times New Roman" panose="02020603050405020304" pitchFamily="18" charset="0"/>
                <a:cs typeface="Times New Roman" panose="02020603050405020304" pitchFamily="18" charset="0"/>
              </a:rPr>
              <a:t> in,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dán</a:t>
            </a:r>
            <a:r>
              <a:rPr lang="en-US" sz="2400" dirty="0">
                <a:latin typeface="Times New Roman" panose="02020603050405020304" pitchFamily="18" charset="0"/>
                <a:cs typeface="Times New Roman" panose="02020603050405020304" pitchFamily="18" charset="0"/>
              </a:rPr>
              <a:t> 1 rider in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r>
              <a:rPr lang="en-US" sz="2400" dirty="0">
                <a:latin typeface="Times New Roman" panose="02020603050405020304" pitchFamily="18" charset="0"/>
                <a:cs typeface="Times New Roman" panose="02020603050405020304" pitchFamily="18" charset="0"/>
              </a:rPr>
              <a:t>)</a:t>
            </a:r>
          </a:p>
          <a:p>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-18°C</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12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a:t>
            </a:r>
            <a:r>
              <a:rPr lang="en-US" sz="2400" b="1" dirty="0" err="1">
                <a:latin typeface="Times New Roman" panose="02020603050405020304" pitchFamily="18" charset="0"/>
                <a:cs typeface="Times New Roman" panose="02020603050405020304" pitchFamily="18" charset="0"/>
              </a:rPr>
              <a:t>Pandan</a:t>
            </a:r>
            <a:r>
              <a:rPr lang="en-US" sz="2400" b="1" dirty="0">
                <a:latin typeface="Times New Roman" panose="02020603050405020304" pitchFamily="18" charset="0"/>
                <a:cs typeface="Times New Roman" panose="02020603050405020304" pitchFamily="18" charset="0"/>
              </a:rPr>
              <a:t> Leaves</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Packed in 400g vacuum-sealed PE bags (non-printed PE bag with a rider sticker according to customer’s design)</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Storage temperature: -18°C</a:t>
            </a:r>
            <a:br>
              <a:rPr lang="en-US" sz="2400" dirty="0">
                <a:latin typeface="Times New Roman" panose="02020603050405020304" pitchFamily="18" charset="0"/>
                <a:cs typeface="Times New Roman" panose="02020603050405020304" pitchFamily="18" charset="0"/>
              </a:rPr>
            </a:br>
            <a:r>
              <a:rPr lang="en-US" sz="2400" dirty="0">
                <a:latin typeface="Times New Roman" panose="02020603050405020304" pitchFamily="18" charset="0"/>
                <a:cs typeface="Times New Roman" panose="02020603050405020304" pitchFamily="18" charset="0"/>
              </a:rPr>
              <a:t>Shelf life: 12 months</a:t>
            </a:r>
          </a:p>
        </p:txBody>
      </p:sp>
      <p:sp>
        <p:nvSpPr>
          <p:cNvPr id="6" name="TextBox 5"/>
          <p:cNvSpPr txBox="1"/>
          <p:nvPr/>
        </p:nvSpPr>
        <p:spPr>
          <a:xfrm>
            <a:off x="3051209" y="154004"/>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Tree>
    <p:extLst>
      <p:ext uri="{BB962C8B-B14F-4D97-AF65-F5344CB8AC3E}">
        <p14:creationId xmlns:p14="http://schemas.microsoft.com/office/powerpoint/2010/main" val="126405608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288758" y="539015"/>
            <a:ext cx="9288379" cy="5632311"/>
          </a:xfrm>
          <a:prstGeom prst="rect">
            <a:avLst/>
          </a:prstGeom>
          <a:noFill/>
        </p:spPr>
        <p:txBody>
          <a:bodyPr wrap="square" rtlCol="0">
            <a:spAutoFit/>
          </a:bodyPr>
          <a:lstStyle/>
          <a:p>
            <a:pPr algn="just"/>
            <a:r>
              <a:rPr lang="en-US" sz="2400" i="1" dirty="0" err="1">
                <a:solidFill>
                  <a:srgbClr val="0070C0"/>
                </a:solidFill>
                <a:latin typeface="Times New Roman" panose="02020603050405020304" pitchFamily="18" charset="0"/>
                <a:cs typeface="Times New Roman" panose="02020603050405020304" pitchFamily="18" charset="0"/>
              </a:rPr>
              <a:t>Trên</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đây</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là</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các</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mã</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sản</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phẩm</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chúng</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tôi</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đang</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sản</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xuất</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gia</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công</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ngoài</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ra</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quý</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khách</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cần</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những</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mã</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sản</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phẩm</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khác</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theo</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yêu</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cầu</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hãy</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liên</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hệ</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với</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chúng</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tôi</a:t>
            </a:r>
            <a:r>
              <a:rPr lang="en-US" sz="2400" i="1" dirty="0">
                <a:solidFill>
                  <a:srgbClr val="0070C0"/>
                </a:solidFill>
                <a:latin typeface="Times New Roman" panose="02020603050405020304" pitchFamily="18" charset="0"/>
                <a:cs typeface="Times New Roman" panose="02020603050405020304" pitchFamily="18" charset="0"/>
              </a:rPr>
              <a:t> qua SĐT </a:t>
            </a:r>
            <a:r>
              <a:rPr lang="en-US" sz="2400" i="1" u="sng" dirty="0">
                <a:solidFill>
                  <a:srgbClr val="0070C0"/>
                </a:solidFill>
                <a:latin typeface="Times New Roman" panose="02020603050405020304" pitchFamily="18" charset="0"/>
                <a:cs typeface="Times New Roman" panose="02020603050405020304" pitchFamily="18" charset="0"/>
              </a:rPr>
              <a:t>0924.67.44.79</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Chúng</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tôi</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sẵn</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sàng</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đáp</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ứng</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nhu</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cầu</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khác</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hàng</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trên</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mọi</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mặt</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trận</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Về</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giá</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cả</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chúng</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tôi</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sẽ</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trao</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đổi</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trực</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tiếp</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với</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quý</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khách</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theo</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thời</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điểm</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vì</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là</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hàng</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nông</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sản</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sẽ</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có</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biến</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động</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theo</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thời</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gian</a:t>
            </a:r>
            <a:r>
              <a:rPr lang="en-US" sz="2400" i="1" dirty="0">
                <a:solidFill>
                  <a:srgbClr val="0070C0"/>
                </a:solidFill>
                <a:latin typeface="Times New Roman" panose="02020603050405020304" pitchFamily="18" charset="0"/>
                <a:cs typeface="Times New Roman" panose="02020603050405020304" pitchFamily="18" charset="0"/>
              </a:rPr>
              <a:t>.</a:t>
            </a:r>
          </a:p>
          <a:p>
            <a:pPr algn="just"/>
            <a:r>
              <a:rPr lang="en-US" sz="2400" i="1" dirty="0" err="1">
                <a:solidFill>
                  <a:srgbClr val="0070C0"/>
                </a:solidFill>
                <a:latin typeface="Times New Roman" panose="02020603050405020304" pitchFamily="18" charset="0"/>
                <a:cs typeface="Times New Roman" panose="02020603050405020304" pitchFamily="18" charset="0"/>
              </a:rPr>
              <a:t>Chân</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thành</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cảm</a:t>
            </a:r>
            <a:r>
              <a:rPr lang="en-US" sz="2400" i="1" dirty="0">
                <a:solidFill>
                  <a:srgbClr val="0070C0"/>
                </a:solidFill>
                <a:latin typeface="Times New Roman" panose="02020603050405020304" pitchFamily="18" charset="0"/>
                <a:cs typeface="Times New Roman" panose="02020603050405020304" pitchFamily="18" charset="0"/>
              </a:rPr>
              <a:t> </a:t>
            </a:r>
            <a:r>
              <a:rPr lang="en-US" sz="2400" i="1" dirty="0" err="1">
                <a:solidFill>
                  <a:srgbClr val="0070C0"/>
                </a:solidFill>
                <a:latin typeface="Times New Roman" panose="02020603050405020304" pitchFamily="18" charset="0"/>
                <a:cs typeface="Times New Roman" panose="02020603050405020304" pitchFamily="18" charset="0"/>
              </a:rPr>
              <a:t>ơn</a:t>
            </a:r>
            <a:r>
              <a:rPr lang="en-US" sz="2400" i="1" dirty="0">
                <a:solidFill>
                  <a:srgbClr val="0070C0"/>
                </a:solidFill>
                <a:latin typeface="Times New Roman" panose="02020603050405020304" pitchFamily="18" charset="0"/>
                <a:cs typeface="Times New Roman" panose="02020603050405020304" pitchFamily="18" charset="0"/>
              </a:rPr>
              <a:t>!</a:t>
            </a:r>
          </a:p>
          <a:p>
            <a:pPr algn="just"/>
            <a:endParaRPr lang="en-US" sz="2400" i="1" dirty="0">
              <a:solidFill>
                <a:srgbClr val="0070C0"/>
              </a:solidFill>
              <a:latin typeface="Times New Roman" panose="02020603050405020304" pitchFamily="18" charset="0"/>
              <a:cs typeface="Times New Roman" panose="02020603050405020304" pitchFamily="18" charset="0"/>
            </a:endParaRPr>
          </a:p>
          <a:p>
            <a:pPr algn="just"/>
            <a:r>
              <a:rPr lang="en-US" sz="2400" i="1" dirty="0">
                <a:solidFill>
                  <a:srgbClr val="0070C0"/>
                </a:solidFill>
                <a:latin typeface="Times New Roman" panose="02020603050405020304" pitchFamily="18" charset="0"/>
                <a:cs typeface="Times New Roman" panose="02020603050405020304" pitchFamily="18" charset="0"/>
              </a:rPr>
              <a:t>The above are the product codes we are currently producing and processing. If you require other product codes, please contact us at 0924.67.44.79. We are ready to meet customer needs on all fronts. Pricing will be discussed directly with you at the time, as agricultural products may fluctuate over time.</a:t>
            </a:r>
          </a:p>
          <a:p>
            <a:pPr algn="just"/>
            <a:r>
              <a:rPr lang="en-US" sz="2400" i="1" dirty="0">
                <a:solidFill>
                  <a:srgbClr val="0070C0"/>
                </a:solidFill>
                <a:latin typeface="Times New Roman" panose="02020603050405020304" pitchFamily="18" charset="0"/>
                <a:cs typeface="Times New Roman" panose="02020603050405020304" pitchFamily="18" charset="0"/>
              </a:rPr>
              <a:t>Thank you sincerely!</a:t>
            </a:r>
          </a:p>
          <a:p>
            <a:pPr algn="just"/>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54527547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182825" y="1553865"/>
            <a:ext cx="3942135" cy="3363575"/>
          </a:xfrm>
          <a:prstGeom prst="rect">
            <a:avLst/>
          </a:prstGeom>
        </p:spPr>
      </p:pic>
      <p:sp>
        <p:nvSpPr>
          <p:cNvPr id="8" name="TextBox 7"/>
          <p:cNvSpPr txBox="1"/>
          <p:nvPr/>
        </p:nvSpPr>
        <p:spPr>
          <a:xfrm>
            <a:off x="3787541" y="331002"/>
            <a:ext cx="1960793"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PRODUCT</a:t>
            </a:r>
          </a:p>
        </p:txBody>
      </p:sp>
      <p:sp>
        <p:nvSpPr>
          <p:cNvPr id="9" name="TextBox 8"/>
          <p:cNvSpPr txBox="1"/>
          <p:nvPr/>
        </p:nvSpPr>
        <p:spPr>
          <a:xfrm>
            <a:off x="4326556" y="1438362"/>
            <a:ext cx="5312673" cy="4431983"/>
          </a:xfrm>
          <a:prstGeom prst="rect">
            <a:avLst/>
          </a:prstGeom>
          <a:noFill/>
        </p:spPr>
        <p:txBody>
          <a:bodyPr wrap="non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Nấm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rơm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endParaRPr lang="en-US" sz="2400" b="1"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Gọt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thừa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sạch</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nhiệt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-18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C </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ĐÓNG GÓI: 0.5 KG/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 1KG/</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a:t>
            </a: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Straw Mushrooms</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Excess parts are trimmed and cleaned</a:t>
            </a:r>
          </a:p>
          <a:p>
            <a:r>
              <a:rPr lang="en-US" sz="2400" dirty="0">
                <a:latin typeface="Times New Roman" panose="02020603050405020304" pitchFamily="18" charset="0"/>
                <a:cs typeface="Times New Roman" panose="02020603050405020304" pitchFamily="18" charset="0"/>
              </a:rPr>
              <a:t>Temperature: -18°C</a:t>
            </a:r>
          </a:p>
          <a:p>
            <a:r>
              <a:rPr lang="en-US" sz="2400" dirty="0">
                <a:latin typeface="Times New Roman" panose="02020603050405020304" pitchFamily="18" charset="0"/>
                <a:cs typeface="Times New Roman" panose="02020603050405020304" pitchFamily="18" charset="0"/>
              </a:rPr>
              <a:t>Shelf life: 24 months</a:t>
            </a:r>
          </a:p>
          <a:p>
            <a:r>
              <a:rPr lang="en-US" sz="2400" dirty="0">
                <a:latin typeface="Times New Roman" panose="02020603050405020304" pitchFamily="18" charset="0"/>
                <a:cs typeface="Times New Roman" panose="02020603050405020304" pitchFamily="18" charset="0"/>
              </a:rPr>
              <a:t>Packed in 0.5 KG/ PE bags, 1kg/ PE bags</a:t>
            </a:r>
          </a:p>
          <a:p>
            <a:endParaRPr lang="en-US" dirty="0"/>
          </a:p>
        </p:txBody>
      </p:sp>
    </p:spTree>
    <p:extLst>
      <p:ext uri="{BB962C8B-B14F-4D97-AF65-F5344CB8AC3E}">
        <p14:creationId xmlns:p14="http://schemas.microsoft.com/office/powerpoint/2010/main" val="14236695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419642" y="352392"/>
            <a:ext cx="1960793"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PRODUCT</a:t>
            </a:r>
          </a:p>
        </p:txBody>
      </p:sp>
      <p:pic>
        <p:nvPicPr>
          <p:cNvPr id="5" name="Picture 4"/>
          <p:cNvPicPr>
            <a:picLocks noChangeAspect="1"/>
          </p:cNvPicPr>
          <p:nvPr/>
        </p:nvPicPr>
        <p:blipFill>
          <a:blip r:embed="rId2"/>
          <a:stretch>
            <a:fillRect/>
          </a:stretch>
        </p:blipFill>
        <p:spPr>
          <a:xfrm>
            <a:off x="85806" y="1433877"/>
            <a:ext cx="4314232" cy="3351735"/>
          </a:xfrm>
          <a:prstGeom prst="rect">
            <a:avLst/>
          </a:prstGeom>
        </p:spPr>
      </p:pic>
      <p:sp>
        <p:nvSpPr>
          <p:cNvPr id="6" name="TextBox 5"/>
          <p:cNvSpPr txBox="1"/>
          <p:nvPr/>
        </p:nvSpPr>
        <p:spPr>
          <a:xfrm>
            <a:off x="4599806" y="1433877"/>
            <a:ext cx="6122738" cy="6001643"/>
          </a:xfrm>
          <a:prstGeom prst="rect">
            <a:avLst/>
          </a:prstGeom>
          <a:noFill/>
        </p:spPr>
        <p:txBody>
          <a:bodyPr wrap="square" rtlCol="0">
            <a:spAutoFit/>
          </a:bodyPr>
          <a:lstStyle/>
          <a:p>
            <a:pPr marL="342900" indent="-342900">
              <a:buFont typeface="Wingdings" panose="05000000000000000000" pitchFamily="2" charset="2"/>
              <a:buChar char="v"/>
            </a:pPr>
            <a:r>
              <a:rPr lang="en-US" sz="2000" b="1" dirty="0" err="1">
                <a:latin typeface="Times New Roman" panose="02020603050405020304" pitchFamily="18" charset="0"/>
                <a:cs typeface="Times New Roman" panose="02020603050405020304" pitchFamily="18" charset="0"/>
              </a:rPr>
              <a:t>Riềng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xay</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đông</a:t>
            </a:r>
            <a:r>
              <a:rPr lang="en-US" sz="2000" b="1" dirty="0">
                <a:latin typeface="Times New Roman" panose="02020603050405020304" pitchFamily="18" charset="0"/>
                <a:cs typeface="Times New Roman" panose="02020603050405020304" pitchFamily="18" charset="0"/>
              </a:rPr>
              <a:t> </a:t>
            </a:r>
            <a:r>
              <a:rPr lang="en-US" sz="2000" b="1" dirty="0" err="1">
                <a:latin typeface="Times New Roman" panose="02020603050405020304" pitchFamily="18" charset="0"/>
                <a:cs typeface="Times New Roman" panose="02020603050405020304" pitchFamily="18" charset="0"/>
              </a:rPr>
              <a:t>lạnh</a:t>
            </a:r>
            <a:r>
              <a:rPr lang="en-US" sz="2000" b="1" dirty="0">
                <a:latin typeface="Times New Roman" panose="02020603050405020304" pitchFamily="18" charset="0"/>
                <a:cs typeface="Times New Roman" panose="02020603050405020304" pitchFamily="18" charset="0"/>
              </a:rPr>
              <a:t> </a:t>
            </a:r>
          </a:p>
          <a:p>
            <a:r>
              <a:rPr lang="en-US" sz="2000" dirty="0" err="1">
                <a:latin typeface="Times New Roman" panose="02020603050405020304" pitchFamily="18" charset="0"/>
                <a:cs typeface="Times New Roman" panose="02020603050405020304" pitchFamily="18" charset="0"/>
              </a:rPr>
              <a:t>Chọn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củ</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riềng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lượn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nhất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sơ</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chế</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rửa</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sạch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gọt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sau</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đó</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thái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nhỏ</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và</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tiến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hành</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xay</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nhỏ</a:t>
            </a:r>
            <a:endParaRPr lang="en-US" sz="2000" dirty="0">
              <a:latin typeface="Times New Roman" panose="02020603050405020304" pitchFamily="18" charset="0"/>
              <a:cs typeface="Times New Roman" panose="02020603050405020304" pitchFamily="18" charset="0"/>
            </a:endParaRPr>
          </a:p>
          <a:p>
            <a:r>
              <a:rPr lang="en-US" sz="2000" dirty="0" err="1">
                <a:latin typeface="Times New Roman" panose="02020603050405020304" pitchFamily="18" charset="0"/>
                <a:cs typeface="Times New Roman" panose="02020603050405020304" pitchFamily="18" charset="0"/>
              </a:rPr>
              <a:t>Đóng</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gói</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túi</a:t>
            </a:r>
            <a:r>
              <a:rPr lang="en-US" sz="2000" dirty="0">
                <a:latin typeface="Times New Roman" panose="02020603050405020304" pitchFamily="18" charset="0"/>
                <a:cs typeface="Times New Roman" panose="02020603050405020304" pitchFamily="18" charset="0"/>
              </a:rPr>
              <a:t> PE 200g </a:t>
            </a:r>
          </a:p>
          <a:p>
            <a:r>
              <a:rPr lang="en-US" sz="2000" dirty="0" err="1">
                <a:latin typeface="Times New Roman" panose="02020603050405020304" pitchFamily="18" charset="0"/>
                <a:cs typeface="Times New Roman" panose="02020603050405020304" pitchFamily="18" charset="0"/>
              </a:rPr>
              <a:t>Cấp</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động</a:t>
            </a:r>
            <a:r>
              <a:rPr lang="en-US" sz="2000" dirty="0">
                <a:latin typeface="Times New Roman" panose="02020603050405020304" pitchFamily="18" charset="0"/>
                <a:cs typeface="Times New Roman" panose="02020603050405020304" pitchFamily="18" charset="0"/>
              </a:rPr>
              <a:t> ở </a:t>
            </a:r>
            <a:r>
              <a:rPr lang="en-US" sz="2000" dirty="0" err="1">
                <a:latin typeface="Times New Roman" panose="02020603050405020304" pitchFamily="18" charset="0"/>
                <a:cs typeface="Times New Roman" panose="02020603050405020304" pitchFamily="18" charset="0"/>
              </a:rPr>
              <a:t>nhiệt</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độ</a:t>
            </a:r>
            <a:r>
              <a:rPr lang="en-US" sz="2000" dirty="0">
                <a:latin typeface="Times New Roman" panose="02020603050405020304" pitchFamily="18" charset="0"/>
                <a:cs typeface="Times New Roman" panose="02020603050405020304" pitchFamily="18" charset="0"/>
              </a:rPr>
              <a:t> : -28°C </a:t>
            </a:r>
            <a:r>
              <a:rPr lang="en-US" sz="2000" dirty="0" err="1">
                <a:latin typeface="Times New Roman" panose="02020603050405020304" pitchFamily="18" charset="0"/>
                <a:cs typeface="Times New Roman" panose="02020603050405020304" pitchFamily="18" charset="0"/>
              </a:rPr>
              <a:t>đến</a:t>
            </a:r>
            <a:r>
              <a:rPr lang="en-US" sz="2000" dirty="0">
                <a:latin typeface="Times New Roman" panose="02020603050405020304" pitchFamily="18" charset="0"/>
                <a:cs typeface="Times New Roman" panose="02020603050405020304" pitchFamily="18" charset="0"/>
              </a:rPr>
              <a:t>  -36°C</a:t>
            </a:r>
          </a:p>
          <a:p>
            <a:r>
              <a:rPr lang="en-US" sz="2000" dirty="0" err="1">
                <a:latin typeface="Times New Roman" panose="02020603050405020304" pitchFamily="18" charset="0"/>
                <a:cs typeface="Times New Roman" panose="02020603050405020304" pitchFamily="18" charset="0"/>
              </a:rPr>
              <a:t>Bảo</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quản</a:t>
            </a:r>
            <a:r>
              <a:rPr lang="en-US" sz="2000" dirty="0">
                <a:latin typeface="Times New Roman" panose="02020603050405020304" pitchFamily="18" charset="0"/>
                <a:cs typeface="Times New Roman" panose="02020603050405020304" pitchFamily="18" charset="0"/>
              </a:rPr>
              <a:t>: : -18°C</a:t>
            </a:r>
          </a:p>
          <a:p>
            <a:r>
              <a:rPr lang="en-US" sz="2000" dirty="0" err="1">
                <a:latin typeface="Times New Roman" panose="02020603050405020304" pitchFamily="18" charset="0"/>
                <a:cs typeface="Times New Roman" panose="02020603050405020304" pitchFamily="18" charset="0"/>
              </a:rPr>
              <a:t>Hạn</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sử</a:t>
            </a:r>
            <a:r>
              <a:rPr lang="en-US" sz="2000" dirty="0">
                <a:latin typeface="Times New Roman" panose="02020603050405020304" pitchFamily="18" charset="0"/>
                <a:cs typeface="Times New Roman" panose="02020603050405020304" pitchFamily="18" charset="0"/>
              </a:rPr>
              <a:t> </a:t>
            </a:r>
            <a:r>
              <a:rPr lang="en-US" sz="2000" dirty="0" err="1">
                <a:latin typeface="Times New Roman" panose="02020603050405020304" pitchFamily="18" charset="0"/>
                <a:cs typeface="Times New Roman" panose="02020603050405020304" pitchFamily="18" charset="0"/>
              </a:rPr>
              <a:t>dụng</a:t>
            </a:r>
            <a:r>
              <a:rPr lang="en-US" sz="2000" dirty="0">
                <a:latin typeface="Times New Roman" panose="02020603050405020304" pitchFamily="18" charset="0"/>
                <a:cs typeface="Times New Roman" panose="02020603050405020304" pitchFamily="18" charset="0"/>
              </a:rPr>
              <a:t> 24 </a:t>
            </a:r>
            <a:r>
              <a:rPr lang="en-US" sz="2000" dirty="0" err="1">
                <a:latin typeface="Times New Roman" panose="02020603050405020304" pitchFamily="18" charset="0"/>
                <a:cs typeface="Times New Roman" panose="02020603050405020304" pitchFamily="18" charset="0"/>
              </a:rPr>
              <a:t>tháng</a:t>
            </a:r>
            <a:endParaRPr lang="en-US" sz="2000" dirty="0">
              <a:latin typeface="Times New Roman" panose="02020603050405020304" pitchFamily="18" charset="0"/>
              <a:cs typeface="Times New Roman" panose="02020603050405020304" pitchFamily="18" charset="0"/>
            </a:endParaRPr>
          </a:p>
          <a:p>
            <a:endParaRPr lang="en-US" sz="20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000" b="1" dirty="0">
                <a:latin typeface="Times New Roman" panose="02020603050405020304" pitchFamily="18" charset="0"/>
                <a:cs typeface="Times New Roman" panose="02020603050405020304" pitchFamily="18" charset="0"/>
              </a:rPr>
              <a:t>Frozen Ground Galangal</a:t>
            </a:r>
            <a:endParaRPr lang="en-US" sz="2000" dirty="0">
              <a:latin typeface="Times New Roman" panose="02020603050405020304" pitchFamily="18" charset="0"/>
              <a:cs typeface="Times New Roman" panose="02020603050405020304" pitchFamily="18" charset="0"/>
            </a:endParaRPr>
          </a:p>
          <a:p>
            <a:r>
              <a:rPr lang="en-US" sz="2000" dirty="0">
                <a:latin typeface="Times New Roman" panose="02020603050405020304" pitchFamily="18" charset="0"/>
                <a:cs typeface="Times New Roman" panose="02020603050405020304" pitchFamily="18" charset="0"/>
              </a:rPr>
              <a:t>The finest quality galangal is selected, cleaned, peeled, chopped, and finely ground.</a:t>
            </a:r>
          </a:p>
          <a:p>
            <a:r>
              <a:rPr lang="en-US" sz="2000" dirty="0">
                <a:latin typeface="Times New Roman" panose="02020603050405020304" pitchFamily="18" charset="0"/>
                <a:cs typeface="Times New Roman" panose="02020603050405020304" pitchFamily="18" charset="0"/>
              </a:rPr>
              <a:t>Packed in 200g PE bags</a:t>
            </a:r>
          </a:p>
          <a:p>
            <a:r>
              <a:rPr lang="en-US" sz="2000" dirty="0">
                <a:latin typeface="Times New Roman" panose="02020603050405020304" pitchFamily="18" charset="0"/>
                <a:cs typeface="Times New Roman" panose="02020603050405020304" pitchFamily="18" charset="0"/>
              </a:rPr>
              <a:t>Frozen at a temperature of: -28°C to -36°C</a:t>
            </a:r>
          </a:p>
          <a:p>
            <a:r>
              <a:rPr lang="en-US" sz="2000" dirty="0">
                <a:latin typeface="Times New Roman" panose="02020603050405020304" pitchFamily="18" charset="0"/>
                <a:cs typeface="Times New Roman" panose="02020603050405020304" pitchFamily="18" charset="0"/>
              </a:rPr>
              <a:t>Storage temperature: -18°C</a:t>
            </a:r>
          </a:p>
          <a:p>
            <a:r>
              <a:rPr lang="en-US" sz="2000" dirty="0">
                <a:latin typeface="Times New Roman" panose="02020603050405020304" pitchFamily="18" charset="0"/>
                <a:cs typeface="Times New Roman" panose="02020603050405020304" pitchFamily="18" charset="0"/>
              </a:rPr>
              <a:t>Shelf life: 24 months</a:t>
            </a:r>
          </a:p>
          <a:p>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endParaRPr lang="en-US" dirty="0"/>
          </a:p>
          <a:p>
            <a:endParaRPr lang="en-US" dirty="0"/>
          </a:p>
        </p:txBody>
      </p:sp>
    </p:spTree>
    <p:extLst>
      <p:ext uri="{BB962C8B-B14F-4D97-AF65-F5344CB8AC3E}">
        <p14:creationId xmlns:p14="http://schemas.microsoft.com/office/powerpoint/2010/main" val="16899227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14249" y="529390"/>
            <a:ext cx="1960793" cy="523220"/>
          </a:xfrm>
          <a:prstGeom prst="rect">
            <a:avLst/>
          </a:prstGeom>
          <a:noFill/>
        </p:spPr>
        <p:txBody>
          <a:bodyPr wrap="none" rtlCol="0">
            <a:spAutoFit/>
          </a:bodyPr>
          <a:lstStyle/>
          <a:p>
            <a:r>
              <a:rPr lang="en-US" sz="2800" b="1" dirty="0">
                <a:solidFill>
                  <a:srgbClr val="FF0000"/>
                </a:solidFill>
                <a:latin typeface="Times New Roman" panose="02020603050405020304" pitchFamily="18" charset="0"/>
                <a:cs typeface="Times New Roman" panose="02020603050405020304" pitchFamily="18" charset="0"/>
              </a:rPr>
              <a:t>PRODUCT</a:t>
            </a:r>
          </a:p>
        </p:txBody>
      </p:sp>
      <p:pic>
        <p:nvPicPr>
          <p:cNvPr id="7" name="Picture 2" descr="Doanh nghiệp Việt xuất khẩu 22 tấn sấu đông lạnh sang Australia - Nhịp sống  kinh tế Việt Nam &amp; Thế giớ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43749" y="1888306"/>
            <a:ext cx="4270500" cy="2866574"/>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p:cNvSpPr txBox="1"/>
          <p:nvPr/>
        </p:nvSpPr>
        <p:spPr>
          <a:xfrm>
            <a:off x="4841507" y="1801678"/>
            <a:ext cx="5290231" cy="3970318"/>
          </a:xfrm>
          <a:prstGeom prst="rect">
            <a:avLst/>
          </a:prstGeom>
          <a:noFill/>
        </p:spPr>
        <p:txBody>
          <a:bodyPr wrap="non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Xấu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endParaRPr lang="en-US" sz="2400" b="1"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ĐÓNG GÓI: 0.5 KG/ </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 1KG/</a:t>
            </a:r>
            <a:r>
              <a:rPr lang="en-US" sz="2400" dirty="0" err="1">
                <a:latin typeface="Times New Roman" panose="02020603050405020304" pitchFamily="18" charset="0"/>
                <a:cs typeface="Times New Roman" panose="02020603050405020304" pitchFamily="18" charset="0"/>
              </a:rPr>
              <a:t>túi</a:t>
            </a:r>
            <a:r>
              <a:rPr lang="en-US" sz="2400" dirty="0">
                <a:latin typeface="Times New Roman" panose="02020603050405020304" pitchFamily="18" charset="0"/>
                <a:cs typeface="Times New Roman" panose="02020603050405020304" pitchFamily="18" charset="0"/>
              </a:rPr>
              <a:t> PE</a:t>
            </a:r>
          </a:p>
          <a:p>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 -18°C</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a:t>
            </a:r>
            <a:r>
              <a:rPr lang="en-US" sz="2400" b="1" dirty="0" err="1">
                <a:latin typeface="Times New Roman" panose="02020603050405020304" pitchFamily="18" charset="0"/>
                <a:cs typeface="Times New Roman" panose="02020603050405020304" pitchFamily="18" charset="0"/>
              </a:rPr>
              <a:t>Dracontomelon</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Packaging: 0.5 kg/PE bag, 1 kg/PE bag</a:t>
            </a:r>
          </a:p>
          <a:p>
            <a:r>
              <a:rPr lang="en-US" sz="2400" dirty="0">
                <a:latin typeface="Times New Roman" panose="02020603050405020304" pitchFamily="18" charset="0"/>
                <a:cs typeface="Times New Roman" panose="02020603050405020304" pitchFamily="18" charset="0"/>
              </a:rPr>
              <a:t>Storage temperature: -18°C</a:t>
            </a:r>
          </a:p>
          <a:p>
            <a:r>
              <a:rPr lang="en-US" sz="2400" dirty="0">
                <a:latin typeface="Times New Roman" panose="02020603050405020304" pitchFamily="18" charset="0"/>
                <a:cs typeface="Times New Roman" panose="02020603050405020304" pitchFamily="18" charset="0"/>
              </a:rPr>
              <a:t>Shelf life: 24 month</a:t>
            </a:r>
          </a:p>
          <a:p>
            <a:endParaRPr lang="en-US" dirty="0"/>
          </a:p>
          <a:p>
            <a:endParaRPr lang="en-US" dirty="0"/>
          </a:p>
        </p:txBody>
      </p:sp>
    </p:spTree>
    <p:extLst>
      <p:ext uri="{BB962C8B-B14F-4D97-AF65-F5344CB8AC3E}">
        <p14:creationId xmlns:p14="http://schemas.microsoft.com/office/powerpoint/2010/main" val="28824841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927108" y="1248150"/>
            <a:ext cx="6410425" cy="6093976"/>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Dọc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mùng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cắt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endParaRPr lang="en-US" sz="2400" b="1"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bóc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vỏ</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cắt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lát</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200g/ </a:t>
            </a:r>
            <a:r>
              <a:rPr lang="en-US" sz="2400" dirty="0" err="1">
                <a:latin typeface="Times New Roman" panose="02020603050405020304" pitchFamily="18" charset="0"/>
                <a:cs typeface="Times New Roman" panose="02020603050405020304" pitchFamily="18" charset="0"/>
              </a:rPr>
              <a:t>khay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hoặc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hàng</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:-18°C</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Sliced Taro Stem</a:t>
            </a:r>
          </a:p>
          <a:p>
            <a:r>
              <a:rPr lang="en-US" sz="2400" dirty="0">
                <a:latin typeface="Times New Roman" panose="02020603050405020304" pitchFamily="18" charset="0"/>
                <a:cs typeface="Times New Roman" panose="02020603050405020304" pitchFamily="18" charset="0"/>
              </a:rPr>
              <a:t>Preprocessed, peeled, and sliced</a:t>
            </a:r>
          </a:p>
          <a:p>
            <a:r>
              <a:rPr lang="en-US" sz="2400" dirty="0">
                <a:latin typeface="Times New Roman" panose="02020603050405020304" pitchFamily="18" charset="0"/>
                <a:cs typeface="Times New Roman" panose="02020603050405020304" pitchFamily="18" charset="0"/>
              </a:rPr>
              <a:t>Packaging: 200g/tray or as per customer requirements</a:t>
            </a:r>
          </a:p>
          <a:p>
            <a:r>
              <a:rPr lang="en-US" sz="2400" dirty="0">
                <a:latin typeface="Times New Roman" panose="02020603050405020304" pitchFamily="18" charset="0"/>
                <a:cs typeface="Times New Roman" panose="02020603050405020304" pitchFamily="18" charset="0"/>
              </a:rPr>
              <a:t>Storage temperature: -18°C</a:t>
            </a:r>
          </a:p>
          <a:p>
            <a:r>
              <a:rPr lang="en-US" sz="2400" dirty="0">
                <a:latin typeface="Times New Roman" panose="02020603050405020304" pitchFamily="18" charset="0"/>
                <a:cs typeface="Times New Roman" panose="02020603050405020304" pitchFamily="18" charset="0"/>
              </a:rPr>
              <a:t>Shelf life: 24 months</a:t>
            </a:r>
          </a:p>
          <a:p>
            <a:endParaRPr lang="en-US" sz="2400" dirty="0">
              <a:latin typeface="Times New Roman" panose="02020603050405020304" pitchFamily="18" charset="0"/>
              <a:cs typeface="Times New Roman" panose="02020603050405020304" pitchFamily="18" charset="0"/>
            </a:endParaRPr>
          </a:p>
          <a:p>
            <a:endParaRPr lang="en-US" dirty="0"/>
          </a:p>
          <a:p>
            <a:r>
              <a:rPr lang="en-US" dirty="0"/>
              <a:t> </a:t>
            </a:r>
          </a:p>
          <a:p>
            <a:endParaRPr lang="en-US" dirty="0"/>
          </a:p>
        </p:txBody>
      </p:sp>
      <p:pic>
        <p:nvPicPr>
          <p:cNvPr id="5" name="Picture 4"/>
          <p:cNvPicPr>
            <a:picLocks noChangeAspect="1"/>
          </p:cNvPicPr>
          <p:nvPr/>
        </p:nvPicPr>
        <p:blipFill>
          <a:blip r:embed="rId2"/>
          <a:stretch>
            <a:fillRect/>
          </a:stretch>
        </p:blipFill>
        <p:spPr>
          <a:xfrm>
            <a:off x="300673" y="1344402"/>
            <a:ext cx="3183672" cy="3871057"/>
          </a:xfrm>
          <a:prstGeom prst="rect">
            <a:avLst/>
          </a:prstGeom>
        </p:spPr>
      </p:pic>
      <p:sp>
        <p:nvSpPr>
          <p:cNvPr id="6" name="TextBox 5"/>
          <p:cNvSpPr txBox="1"/>
          <p:nvPr/>
        </p:nvSpPr>
        <p:spPr>
          <a:xfrm>
            <a:off x="3638349" y="250257"/>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Tree>
    <p:extLst>
      <p:ext uri="{BB962C8B-B14F-4D97-AF65-F5344CB8AC3E}">
        <p14:creationId xmlns:p14="http://schemas.microsoft.com/office/powerpoint/2010/main" val="22916265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532471" y="182879"/>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4635088" y="1422333"/>
            <a:ext cx="6212584" cy="4985980"/>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Nghệ</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endParaRPr lang="en-US" sz="2400" b="1"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Chọn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tốt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rửa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sạch</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r>
              <a:rPr lang="en-US" sz="2400" dirty="0">
                <a:latin typeface="Times New Roman" panose="02020603050405020304" pitchFamily="18" charset="0"/>
                <a:cs typeface="Times New Roman" panose="02020603050405020304" pitchFamily="18" charset="0"/>
              </a:rPr>
              <a:t> </a:t>
            </a:r>
          </a:p>
          <a:p>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 :-18°C</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Turmeric Root</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The finest turmeric roots are selected, cleaned, and preprocessed</a:t>
            </a:r>
          </a:p>
          <a:p>
            <a:r>
              <a:rPr lang="en-US" sz="2400" dirty="0">
                <a:latin typeface="Times New Roman" panose="02020603050405020304" pitchFamily="18" charset="0"/>
                <a:cs typeface="Times New Roman" panose="02020603050405020304" pitchFamily="18" charset="0"/>
              </a:rPr>
              <a:t>Packaging: according to customer requirements</a:t>
            </a:r>
          </a:p>
          <a:p>
            <a:r>
              <a:rPr lang="en-US" sz="2400" dirty="0">
                <a:latin typeface="Times New Roman" panose="02020603050405020304" pitchFamily="18" charset="0"/>
                <a:cs typeface="Times New Roman" panose="02020603050405020304" pitchFamily="18" charset="0"/>
              </a:rPr>
              <a:t>Storage temperature: -18°C</a:t>
            </a:r>
          </a:p>
          <a:p>
            <a:r>
              <a:rPr lang="en-US" sz="2400" dirty="0">
                <a:latin typeface="Times New Roman" panose="02020603050405020304" pitchFamily="18" charset="0"/>
                <a:cs typeface="Times New Roman" panose="02020603050405020304" pitchFamily="18" charset="0"/>
              </a:rPr>
              <a:t>Shelf life: 24 months</a:t>
            </a:r>
          </a:p>
          <a:p>
            <a:endParaRPr lang="en-US" dirty="0"/>
          </a:p>
          <a:p>
            <a:endParaRPr lang="en-US" dirty="0"/>
          </a:p>
          <a:p>
            <a:endParaRPr lang="en-US" dirty="0"/>
          </a:p>
        </p:txBody>
      </p:sp>
      <p:pic>
        <p:nvPicPr>
          <p:cNvPr id="7" name="Picture 6"/>
          <p:cNvPicPr>
            <a:picLocks noChangeAspect="1"/>
          </p:cNvPicPr>
          <p:nvPr/>
        </p:nvPicPr>
        <p:blipFill>
          <a:blip r:embed="rId3"/>
          <a:stretch>
            <a:fillRect/>
          </a:stretch>
        </p:blipFill>
        <p:spPr>
          <a:xfrm>
            <a:off x="300035" y="1499335"/>
            <a:ext cx="3801274" cy="3868110"/>
          </a:xfrm>
          <a:prstGeom prst="rect">
            <a:avLst/>
          </a:prstGeom>
        </p:spPr>
      </p:pic>
    </p:spTree>
    <p:extLst>
      <p:ext uri="{BB962C8B-B14F-4D97-AF65-F5344CB8AC3E}">
        <p14:creationId xmlns:p14="http://schemas.microsoft.com/office/powerpoint/2010/main" val="357760194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869356" y="134753"/>
            <a:ext cx="2467342" cy="646331"/>
          </a:xfrm>
          <a:prstGeom prst="rect">
            <a:avLst/>
          </a:prstGeom>
          <a:noFill/>
        </p:spPr>
        <p:txBody>
          <a:bodyPr wrap="none" rtlCol="0">
            <a:spAutoFit/>
          </a:bodyPr>
          <a:lstStyle/>
          <a:p>
            <a:r>
              <a:rPr lang="en-US" sz="3600" b="1" dirty="0">
                <a:solidFill>
                  <a:srgbClr val="FF0000"/>
                </a:solidFill>
                <a:latin typeface="Times New Roman" panose="02020603050405020304" pitchFamily="18" charset="0"/>
                <a:cs typeface="Times New Roman" panose="02020603050405020304" pitchFamily="18" charset="0"/>
              </a:rPr>
              <a:t>PRODUCT</a:t>
            </a:r>
          </a:p>
        </p:txBody>
      </p:sp>
      <p:sp>
        <p:nvSpPr>
          <p:cNvPr id="5" name="TextBox 4"/>
          <p:cNvSpPr txBox="1"/>
          <p:nvPr/>
        </p:nvSpPr>
        <p:spPr>
          <a:xfrm>
            <a:off x="6448924" y="1256599"/>
            <a:ext cx="3763480" cy="3970318"/>
          </a:xfrm>
          <a:prstGeom prst="rect">
            <a:avLst/>
          </a:prstGeom>
          <a:noFill/>
        </p:spPr>
        <p:txBody>
          <a:bodyPr wrap="square" rtlCol="0">
            <a:spAutoFit/>
          </a:bodyPr>
          <a:lstStyle/>
          <a:p>
            <a:pPr marL="342900" indent="-342900">
              <a:buFont typeface="Wingdings" panose="05000000000000000000" pitchFamily="2" charset="2"/>
              <a:buChar char="v"/>
            </a:pPr>
            <a:r>
              <a:rPr lang="en-US" sz="2400" b="1" dirty="0" err="1">
                <a:latin typeface="Times New Roman" panose="02020603050405020304" pitchFamily="18" charset="0"/>
                <a:cs typeface="Times New Roman" panose="02020603050405020304" pitchFamily="18" charset="0"/>
              </a:rPr>
              <a:t>Hạt</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lạnh</a:t>
            </a:r>
            <a:endParaRPr lang="en-US" sz="2400" b="1"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Đóng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gói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theo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cầu</a:t>
            </a:r>
            <a:endParaRPr lang="en-US" sz="2400" dirty="0">
              <a:latin typeface="Times New Roman" panose="02020603050405020304" pitchFamily="18" charset="0"/>
              <a:cs typeface="Times New Roman" panose="02020603050405020304" pitchFamily="18" charset="0"/>
            </a:endParaRPr>
          </a:p>
          <a:p>
            <a:r>
              <a:rPr lang="en-US" sz="2400" dirty="0" err="1">
                <a:latin typeface="Times New Roman" panose="02020603050405020304" pitchFamily="18" charset="0"/>
                <a:cs typeface="Times New Roman" panose="02020603050405020304" pitchFamily="18" charset="0"/>
              </a:rPr>
              <a:t>Bảo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quản</a:t>
            </a:r>
            <a:r>
              <a:rPr lang="en-US" sz="2400" dirty="0">
                <a:latin typeface="Times New Roman" panose="02020603050405020304" pitchFamily="18" charset="0"/>
                <a:cs typeface="Times New Roman" panose="02020603050405020304" pitchFamily="18" charset="0"/>
              </a:rPr>
              <a:t>:-18°C</a:t>
            </a:r>
          </a:p>
          <a:p>
            <a:r>
              <a:rPr lang="en-US" sz="2400" dirty="0" err="1">
                <a:latin typeface="Times New Roman" panose="02020603050405020304" pitchFamily="18" charset="0"/>
                <a:cs typeface="Times New Roman" panose="02020603050405020304" pitchFamily="18" charset="0"/>
              </a:rPr>
              <a:t>Hạn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dụng</a:t>
            </a:r>
            <a:r>
              <a:rPr lang="en-US" sz="2400" dirty="0">
                <a:latin typeface="Times New Roman" panose="02020603050405020304" pitchFamily="18" charset="0"/>
                <a:cs typeface="Times New Roman" panose="02020603050405020304" pitchFamily="18" charset="0"/>
              </a:rPr>
              <a:t>: 24 </a:t>
            </a:r>
            <a:r>
              <a:rPr lang="en-US" sz="2400" dirty="0" err="1">
                <a:latin typeface="Times New Roman" panose="02020603050405020304" pitchFamily="18" charset="0"/>
                <a:cs typeface="Times New Roman" panose="02020603050405020304" pitchFamily="18" charset="0"/>
              </a:rPr>
              <a:t>tháng</a:t>
            </a:r>
            <a:endParaRPr lang="en-US" sz="2400" dirty="0">
              <a:latin typeface="Times New Roman" panose="02020603050405020304" pitchFamily="18" charset="0"/>
              <a:cs typeface="Times New Roman" panose="02020603050405020304" pitchFamily="18" charset="0"/>
            </a:endParaRPr>
          </a:p>
          <a:p>
            <a:endParaRPr lang="en-US" sz="2400" dirty="0">
              <a:latin typeface="Times New Roman" panose="02020603050405020304" pitchFamily="18" charset="0"/>
              <a:cs typeface="Times New Roman" panose="02020603050405020304" pitchFamily="18" charset="0"/>
            </a:endParaRPr>
          </a:p>
          <a:p>
            <a:pPr marL="342900" indent="-342900">
              <a:buFont typeface="Wingdings" panose="05000000000000000000" pitchFamily="2" charset="2"/>
              <a:buChar char="v"/>
            </a:pPr>
            <a:r>
              <a:rPr lang="en-US" sz="2400" b="1" dirty="0">
                <a:latin typeface="Times New Roman" panose="02020603050405020304" pitchFamily="18" charset="0"/>
                <a:cs typeface="Times New Roman" panose="02020603050405020304" pitchFamily="18" charset="0"/>
              </a:rPr>
              <a:t>Frozen Hat </a:t>
            </a:r>
            <a:r>
              <a:rPr lang="en-US" sz="2400" b="1" dirty="0" err="1">
                <a:latin typeface="Times New Roman" panose="02020603050405020304" pitchFamily="18" charset="0"/>
                <a:cs typeface="Times New Roman" panose="02020603050405020304" pitchFamily="18" charset="0"/>
              </a:rPr>
              <a:t>dac</a:t>
            </a:r>
            <a:endParaRPr lang="en-US" sz="2400" dirty="0">
              <a:latin typeface="Times New Roman" panose="02020603050405020304" pitchFamily="18" charset="0"/>
              <a:cs typeface="Times New Roman" panose="02020603050405020304" pitchFamily="18" charset="0"/>
            </a:endParaRPr>
          </a:p>
          <a:p>
            <a:r>
              <a:rPr lang="en-US" sz="2400" dirty="0">
                <a:latin typeface="Times New Roman" panose="02020603050405020304" pitchFamily="18" charset="0"/>
                <a:cs typeface="Times New Roman" panose="02020603050405020304" pitchFamily="18" charset="0"/>
              </a:rPr>
              <a:t>Packaging: As per request.</a:t>
            </a:r>
          </a:p>
          <a:p>
            <a:r>
              <a:rPr lang="en-US" sz="2400" dirty="0">
                <a:latin typeface="Times New Roman" panose="02020603050405020304" pitchFamily="18" charset="0"/>
                <a:cs typeface="Times New Roman" panose="02020603050405020304" pitchFamily="18" charset="0"/>
              </a:rPr>
              <a:t>Storage: -18°C.</a:t>
            </a:r>
          </a:p>
          <a:p>
            <a:r>
              <a:rPr lang="en-US" sz="2400" dirty="0">
                <a:latin typeface="Times New Roman" panose="02020603050405020304" pitchFamily="18" charset="0"/>
                <a:cs typeface="Times New Roman" panose="02020603050405020304" pitchFamily="18" charset="0"/>
              </a:rPr>
              <a:t>Shelf life: 24 months</a:t>
            </a:r>
          </a:p>
          <a:p>
            <a:endParaRPr lang="en-US" dirty="0"/>
          </a:p>
          <a:p>
            <a:endParaRPr lang="en-US" dirty="0"/>
          </a:p>
        </p:txBody>
      </p:sp>
      <p:pic>
        <p:nvPicPr>
          <p:cNvPr id="6" name="Picture 5"/>
          <p:cNvPicPr>
            <a:picLocks noChangeAspect="1"/>
          </p:cNvPicPr>
          <p:nvPr/>
        </p:nvPicPr>
        <p:blipFill>
          <a:blip r:embed="rId2"/>
          <a:stretch>
            <a:fillRect/>
          </a:stretch>
        </p:blipFill>
        <p:spPr>
          <a:xfrm>
            <a:off x="3300927" y="1980323"/>
            <a:ext cx="2509464" cy="3494774"/>
          </a:xfrm>
          <a:prstGeom prst="rect">
            <a:avLst/>
          </a:prstGeom>
        </p:spPr>
      </p:pic>
      <p:pic>
        <p:nvPicPr>
          <p:cNvPr id="7" name="Picture 6"/>
          <p:cNvPicPr>
            <a:picLocks noChangeAspect="1"/>
          </p:cNvPicPr>
          <p:nvPr/>
        </p:nvPicPr>
        <p:blipFill>
          <a:blip r:embed="rId3"/>
          <a:stretch>
            <a:fillRect/>
          </a:stretch>
        </p:blipFill>
        <p:spPr>
          <a:xfrm>
            <a:off x="281081" y="1256599"/>
            <a:ext cx="3019846" cy="2867425"/>
          </a:xfrm>
          <a:prstGeom prst="rect">
            <a:avLst/>
          </a:prstGeom>
        </p:spPr>
      </p:pic>
    </p:spTree>
    <p:extLst>
      <p:ext uri="{BB962C8B-B14F-4D97-AF65-F5344CB8AC3E}">
        <p14:creationId xmlns:p14="http://schemas.microsoft.com/office/powerpoint/2010/main" val="3462107829"/>
      </p:ext>
    </p:extLst>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244</TotalTime>
  <Words>3299</Words>
  <Application>Microsoft Office PowerPoint</Application>
  <PresentationFormat>Widescreen</PresentationFormat>
  <Paragraphs>400</Paragraphs>
  <Slides>37</Slides>
  <Notes>1</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37</vt:i4>
      </vt:variant>
    </vt:vector>
  </HeadingPairs>
  <TitlesOfParts>
    <vt:vector size="44" baseType="lpstr">
      <vt:lpstr>Arial</vt:lpstr>
      <vt:lpstr>Calibri</vt:lpstr>
      <vt:lpstr>Times New Roman</vt:lpstr>
      <vt:lpstr>Trebuchet MS</vt:lpstr>
      <vt:lpstr>Wingdings</vt:lpstr>
      <vt:lpstr>Wingdings 3</vt:lpstr>
      <vt:lpstr>Facet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account</dc:creator>
  <cp:lastModifiedBy>pc</cp:lastModifiedBy>
  <cp:revision>30</cp:revision>
  <dcterms:created xsi:type="dcterms:W3CDTF">2024-09-21T02:25:29Z</dcterms:created>
  <dcterms:modified xsi:type="dcterms:W3CDTF">2024-09-23T05:27:58Z</dcterms:modified>
</cp:coreProperties>
</file>